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72"/>
  </p:notesMasterIdLst>
  <p:sldIdLst>
    <p:sldId id="256" r:id="rId2"/>
    <p:sldId id="257" r:id="rId3"/>
    <p:sldId id="372" r:id="rId4"/>
    <p:sldId id="368" r:id="rId5"/>
    <p:sldId id="377" r:id="rId6"/>
    <p:sldId id="350" r:id="rId7"/>
    <p:sldId id="307" r:id="rId8"/>
    <p:sldId id="305" r:id="rId9"/>
    <p:sldId id="258" r:id="rId10"/>
    <p:sldId id="405" r:id="rId11"/>
    <p:sldId id="331" r:id="rId12"/>
    <p:sldId id="330" r:id="rId13"/>
    <p:sldId id="310" r:id="rId14"/>
    <p:sldId id="332" r:id="rId15"/>
    <p:sldId id="336" r:id="rId16"/>
    <p:sldId id="311" r:id="rId17"/>
    <p:sldId id="309" r:id="rId18"/>
    <p:sldId id="352" r:id="rId19"/>
    <p:sldId id="351" r:id="rId20"/>
    <p:sldId id="315" r:id="rId21"/>
    <p:sldId id="313" r:id="rId22"/>
    <p:sldId id="406" r:id="rId23"/>
    <p:sldId id="384" r:id="rId24"/>
    <p:sldId id="396" r:id="rId25"/>
    <p:sldId id="409" r:id="rId26"/>
    <p:sldId id="338" r:id="rId27"/>
    <p:sldId id="362" r:id="rId28"/>
    <p:sldId id="363" r:id="rId29"/>
    <p:sldId id="339" r:id="rId30"/>
    <p:sldId id="341" r:id="rId31"/>
    <p:sldId id="319" r:id="rId32"/>
    <p:sldId id="320" r:id="rId33"/>
    <p:sldId id="321" r:id="rId34"/>
    <p:sldId id="380" r:id="rId35"/>
    <p:sldId id="387" r:id="rId36"/>
    <p:sldId id="381" r:id="rId37"/>
    <p:sldId id="382" r:id="rId38"/>
    <p:sldId id="394" r:id="rId39"/>
    <p:sldId id="395" r:id="rId40"/>
    <p:sldId id="353" r:id="rId41"/>
    <p:sldId id="354" r:id="rId42"/>
    <p:sldId id="355" r:id="rId43"/>
    <p:sldId id="342" r:id="rId44"/>
    <p:sldId id="379" r:id="rId45"/>
    <p:sldId id="328" r:id="rId46"/>
    <p:sldId id="325" r:id="rId47"/>
    <p:sldId id="343" r:id="rId48"/>
    <p:sldId id="402" r:id="rId49"/>
    <p:sldId id="344" r:id="rId50"/>
    <p:sldId id="370" r:id="rId51"/>
    <p:sldId id="345" r:id="rId52"/>
    <p:sldId id="347" r:id="rId53"/>
    <p:sldId id="329" r:id="rId54"/>
    <p:sldId id="356" r:id="rId55"/>
    <p:sldId id="357" r:id="rId56"/>
    <p:sldId id="349" r:id="rId57"/>
    <p:sldId id="346" r:id="rId58"/>
    <p:sldId id="348" r:id="rId59"/>
    <p:sldId id="358" r:id="rId60"/>
    <p:sldId id="359" r:id="rId61"/>
    <p:sldId id="360" r:id="rId62"/>
    <p:sldId id="361" r:id="rId63"/>
    <p:sldId id="364" r:id="rId64"/>
    <p:sldId id="365" r:id="rId65"/>
    <p:sldId id="385" r:id="rId66"/>
    <p:sldId id="386" r:id="rId67"/>
    <p:sldId id="371" r:id="rId68"/>
    <p:sldId id="373" r:id="rId69"/>
    <p:sldId id="366" r:id="rId70"/>
    <p:sldId id="28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3" autoAdjust="0"/>
    <p:restoredTop sz="90577" autoAdjust="0"/>
  </p:normalViewPr>
  <p:slideViewPr>
    <p:cSldViewPr snapToGrid="0" snapToObjects="1">
      <p:cViewPr varScale="1">
        <p:scale>
          <a:sx n="65" d="100"/>
          <a:sy n="65" d="100"/>
        </p:scale>
        <p:origin x="11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3EBA8-A61A-4B47-A89F-B348865021A4}" type="datetimeFigureOut">
              <a:rPr lang="en-US" smtClean="0"/>
              <a:pPr/>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6013F-D345-49F4-A679-7A752EA8D576}" type="slidenum">
              <a:rPr lang="en-US" smtClean="0"/>
              <a:pPr/>
              <a:t>‹#›</a:t>
            </a:fld>
            <a:endParaRPr lang="en-US"/>
          </a:p>
        </p:txBody>
      </p:sp>
    </p:spTree>
    <p:extLst>
      <p:ext uri="{BB962C8B-B14F-4D97-AF65-F5344CB8AC3E}">
        <p14:creationId xmlns:p14="http://schemas.microsoft.com/office/powerpoint/2010/main" val="272397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F6013F-D345-49F4-A679-7A752EA8D576}" type="slidenum">
              <a:rPr lang="en-US" smtClean="0"/>
              <a:pPr/>
              <a:t>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9BBE-882F-4115-B7CA-17D6A91EE56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9CB9307-7844-4F87-864C-B2EA5F45ED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B696622-9BBE-4348-A4CD-692B41FD2214}"/>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BA06F859-6C36-4094-A676-7447E2A3D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2D7032-6C9A-4875-BCB8-7D48CA2E27B6}"/>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42008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F50B-E49B-4F46-8815-F0AA3E659B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48D26D-EBAD-41E6-B981-C787EE4A86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E2284-7AF8-4BB0-B813-CB0BBE8FD0E0}"/>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ED42A511-318B-4431-9B40-9BB3DE8C9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0ED5C3-0BB3-4AC0-B49F-8DEFF14B5ECB}"/>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40679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1A4C9-FA22-4B33-9742-67DFDFE4E3B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5E58B3-B9CE-4CBF-AC51-33BF7873B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CEF84-2B89-4FA7-970E-5CFB8992A707}"/>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2D77E624-73C0-4D66-A13D-2575583812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D10821-D690-4374-A9CC-7E451DCA7A05}"/>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96208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2E2C2-1AD0-4BE4-A6F2-E3E3834C3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86909-9CFE-473C-8776-50E136746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B4F4E-2D1E-49AE-88EF-794F671EA6EC}"/>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FCE0C74D-4EAA-4F1D-ADE4-6CD74371CD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7EC3F6-FF63-4783-8F73-C9BF503E3339}"/>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205200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34A6-F87A-44D8-A884-9CF4286C34C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F0525D-5F6F-48AC-A6F4-789F240DF75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9FE1C-89C3-4E0B-A564-1657585CEA4F}"/>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AF52A60B-8B39-4BE6-BB37-36240C7E8F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50409B-1494-460A-983A-E6DEBF7921A6}"/>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264524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C12-A2DE-4F47-9F37-8C61D5913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54A6D-0AF3-45BB-954F-A01015A63A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9E6989-427A-4D97-B2ED-72839762F40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2A76A-FA08-4965-B588-7BFC0B295457}"/>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6" name="Footer Placeholder 5">
            <a:extLst>
              <a:ext uri="{FF2B5EF4-FFF2-40B4-BE49-F238E27FC236}">
                <a16:creationId xmlns:a16="http://schemas.microsoft.com/office/drawing/2014/main" id="{1D4B6C24-1569-4E54-9D40-7F3D891CFE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121E99-D182-426C-8F78-F939F6F18A2A}"/>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2444523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E136-156C-4CCC-A55E-205D781653D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EFF32-1532-4047-A5D1-9E52865FD5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1DFF8-27E6-498C-A783-6C00DEEC72A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FD0D4D-5181-47BD-8D7B-A45FA722118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61A76-4630-48F5-9722-D031321D50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AEBBF9-378A-42D9-9951-7D073AEB819F}"/>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8" name="Footer Placeholder 7">
            <a:extLst>
              <a:ext uri="{FF2B5EF4-FFF2-40B4-BE49-F238E27FC236}">
                <a16:creationId xmlns:a16="http://schemas.microsoft.com/office/drawing/2014/main" id="{B07052A8-1C6E-4FE4-B1B6-4EA7175228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1EE53A-B42D-4F10-94C7-F7A0AE6C832B}"/>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127329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CAB4-EA6D-45AD-B088-16A73C0069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327BB-FFCB-44C6-9BD4-84F69ADF4741}"/>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4" name="Footer Placeholder 3">
            <a:extLst>
              <a:ext uri="{FF2B5EF4-FFF2-40B4-BE49-F238E27FC236}">
                <a16:creationId xmlns:a16="http://schemas.microsoft.com/office/drawing/2014/main" id="{89EDB9B8-C608-4B88-9ED5-B8795162F9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D520896-8B1B-4E0B-8DD6-1AE4CE762690}"/>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155780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1FD4F-6FA1-406C-8A3F-5EF182A1B5EB}"/>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3" name="Footer Placeholder 2">
            <a:extLst>
              <a:ext uri="{FF2B5EF4-FFF2-40B4-BE49-F238E27FC236}">
                <a16:creationId xmlns:a16="http://schemas.microsoft.com/office/drawing/2014/main" id="{F8AB3919-448F-4FCA-927C-1B6796B55C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5AFF2A-97B2-49C3-8E3A-3BAE4F8F0823}"/>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17837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E941-AF36-497E-B039-5570CB12E4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FE483E-06A3-42EE-86EC-F484B0EB13F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56332-34A9-4DF0-ABE2-AFD62FD098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EBEC9F8-D005-4B43-B430-7C0DF1FA5677}"/>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6" name="Footer Placeholder 5">
            <a:extLst>
              <a:ext uri="{FF2B5EF4-FFF2-40B4-BE49-F238E27FC236}">
                <a16:creationId xmlns:a16="http://schemas.microsoft.com/office/drawing/2014/main" id="{3C845E59-4D31-476C-A486-A31242C756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5D7FF0-2FE2-4296-B90E-7238D4328B82}"/>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3358682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C9A6-58E2-4403-A640-BDF7A0F3B1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D49DA3A-737B-431E-BCBA-F5B9E18701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87D42EC-DB0F-4C45-892E-C01AB0AA7F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E78C09-26E2-46A7-9BAE-B2524F987DDD}"/>
              </a:ext>
            </a:extLst>
          </p:cNvPr>
          <p:cNvSpPr>
            <a:spLocks noGrp="1"/>
          </p:cNvSpPr>
          <p:nvPr>
            <p:ph type="dt" sz="half" idx="10"/>
          </p:nvPr>
        </p:nvSpPr>
        <p:spPr/>
        <p:txBody>
          <a:bodyPr/>
          <a:lstStyle/>
          <a:p>
            <a:fld id="{064B280C-F739-1C4C-823D-61D0302CF4B2}" type="datetimeFigureOut">
              <a:rPr lang="en-US" smtClean="0"/>
              <a:pPr/>
              <a:t>1/26/2023</a:t>
            </a:fld>
            <a:endParaRPr lang="en-US" dirty="0"/>
          </a:p>
        </p:txBody>
      </p:sp>
      <p:sp>
        <p:nvSpPr>
          <p:cNvPr id="6" name="Footer Placeholder 5">
            <a:extLst>
              <a:ext uri="{FF2B5EF4-FFF2-40B4-BE49-F238E27FC236}">
                <a16:creationId xmlns:a16="http://schemas.microsoft.com/office/drawing/2014/main" id="{7025AE68-91D2-4F92-8018-DE4EA3772E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9F6171-5C49-454C-A6CD-F0589C1E978B}"/>
              </a:ext>
            </a:extLst>
          </p:cNvPr>
          <p:cNvSpPr>
            <a:spLocks noGrp="1"/>
          </p:cNvSpPr>
          <p:nvPr>
            <p:ph type="sldNum" sz="quarter" idx="12"/>
          </p:nvPr>
        </p:nvSpPr>
        <p:spPr/>
        <p:txBody>
          <a:body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362827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B4149-CA36-4592-9A79-7033E98E62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3E8BE-EE14-436A-A460-5B1B0CBA9D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F0A12-03BE-4DE2-9880-6813ECCA61C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4B280C-F739-1C4C-823D-61D0302CF4B2}" type="datetimeFigureOut">
              <a:rPr lang="en-US" smtClean="0"/>
              <a:pPr/>
              <a:t>1/26/2023</a:t>
            </a:fld>
            <a:endParaRPr lang="en-US" dirty="0"/>
          </a:p>
        </p:txBody>
      </p:sp>
      <p:sp>
        <p:nvSpPr>
          <p:cNvPr id="5" name="Footer Placeholder 4">
            <a:extLst>
              <a:ext uri="{FF2B5EF4-FFF2-40B4-BE49-F238E27FC236}">
                <a16:creationId xmlns:a16="http://schemas.microsoft.com/office/drawing/2014/main" id="{91F10BD6-8D04-4C20-AC93-756A58394A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617B5F-BA14-4D47-943C-19B575463D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EA9A7D-6790-A94A-A930-AC8433932DFA}" type="slidenum">
              <a:rPr lang="en-US" smtClean="0"/>
              <a:pPr/>
              <a:t>‹#›</a:t>
            </a:fld>
            <a:endParaRPr lang="en-US" dirty="0"/>
          </a:p>
        </p:txBody>
      </p:sp>
    </p:spTree>
    <p:extLst>
      <p:ext uri="{BB962C8B-B14F-4D97-AF65-F5344CB8AC3E}">
        <p14:creationId xmlns:p14="http://schemas.microsoft.com/office/powerpoint/2010/main" val="6739885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7170"/>
            <a:ext cx="9144000" cy="4752860"/>
          </a:xfrm>
        </p:spPr>
        <p:txBody>
          <a:bodyPr>
            <a:normAutofit/>
          </a:bodyPr>
          <a:lstStyle/>
          <a:p>
            <a:br>
              <a:rPr lang="en-US" dirty="0"/>
            </a:br>
            <a:br>
              <a:rPr lang="en-US" dirty="0"/>
            </a:br>
            <a:br>
              <a:rPr lang="en-US" dirty="0"/>
            </a:br>
            <a:br>
              <a:rPr lang="en-US" dirty="0"/>
            </a:br>
            <a:br>
              <a:rPr lang="en-US" dirty="0"/>
            </a:br>
            <a:br>
              <a:rPr lang="en-US" dirty="0"/>
            </a:br>
            <a:r>
              <a:rPr lang="en-US" dirty="0"/>
              <a:t>FINE-TUNING WITH KADEE</a:t>
            </a:r>
          </a:p>
        </p:txBody>
      </p:sp>
      <p:sp>
        <p:nvSpPr>
          <p:cNvPr id="3" name="Subtitle 2"/>
          <p:cNvSpPr>
            <a:spLocks noGrp="1"/>
          </p:cNvSpPr>
          <p:nvPr>
            <p:ph type="subTitle" idx="1"/>
          </p:nvPr>
        </p:nvSpPr>
        <p:spPr>
          <a:xfrm>
            <a:off x="184053" y="4851919"/>
            <a:ext cx="8661367" cy="1801330"/>
          </a:xfrm>
        </p:spPr>
        <p:txBody>
          <a:bodyPr>
            <a:normAutofit/>
          </a:bodyPr>
          <a:lstStyle/>
          <a:p>
            <a:r>
              <a:rPr lang="en-US" dirty="0"/>
              <a:t>Presented by Professors: </a:t>
            </a:r>
          </a:p>
          <a:p>
            <a:pPr algn="l"/>
            <a:r>
              <a:rPr lang="en-US" dirty="0"/>
              <a:t>                                               Frank Haugh,   Art Bumpus    &amp;    Larry Rine </a:t>
            </a:r>
          </a:p>
        </p:txBody>
      </p:sp>
      <p:pic>
        <p:nvPicPr>
          <p:cNvPr id="3074" name="Picture 2"/>
          <p:cNvPicPr>
            <a:picLocks noChangeAspect="1" noChangeArrowheads="1"/>
          </p:cNvPicPr>
          <p:nvPr/>
        </p:nvPicPr>
        <p:blipFill>
          <a:blip r:embed="rId2"/>
          <a:srcRect/>
          <a:stretch>
            <a:fillRect/>
          </a:stretch>
        </p:blipFill>
        <p:spPr bwMode="auto">
          <a:xfrm>
            <a:off x="184053" y="207170"/>
            <a:ext cx="8779345" cy="3924654"/>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20FA7D8B-F9DC-4713-8824-CF0D73C7678D}"/>
              </a:ext>
            </a:extLst>
          </p:cNvPr>
          <p:cNvPicPr>
            <a:picLocks noChangeAspect="1"/>
          </p:cNvPicPr>
          <p:nvPr/>
        </p:nvPicPr>
        <p:blipFill>
          <a:blip r:embed="rId3"/>
          <a:stretch>
            <a:fillRect/>
          </a:stretch>
        </p:blipFill>
        <p:spPr>
          <a:xfrm>
            <a:off x="2733907" y="5554045"/>
            <a:ext cx="1163701" cy="1006588"/>
          </a:xfrm>
          <a:prstGeom prst="rect">
            <a:avLst/>
          </a:prstGeom>
        </p:spPr>
      </p:pic>
      <p:pic>
        <p:nvPicPr>
          <p:cNvPr id="5" name="Picture 4">
            <a:extLst>
              <a:ext uri="{FF2B5EF4-FFF2-40B4-BE49-F238E27FC236}">
                <a16:creationId xmlns:a16="http://schemas.microsoft.com/office/drawing/2014/main" id="{BC4C241D-0D0F-4E6D-90B7-26A1C1B76AE0}"/>
              </a:ext>
            </a:extLst>
          </p:cNvPr>
          <p:cNvPicPr>
            <a:picLocks noChangeAspect="1"/>
          </p:cNvPicPr>
          <p:nvPr/>
        </p:nvPicPr>
        <p:blipFill>
          <a:blip r:embed="rId4"/>
          <a:stretch>
            <a:fillRect/>
          </a:stretch>
        </p:blipFill>
        <p:spPr>
          <a:xfrm>
            <a:off x="4081661" y="5546658"/>
            <a:ext cx="1183465" cy="1021361"/>
          </a:xfrm>
          <a:prstGeom prst="rect">
            <a:avLst/>
          </a:prstGeom>
        </p:spPr>
      </p:pic>
      <p:pic>
        <p:nvPicPr>
          <p:cNvPr id="6" name="Picture 5">
            <a:extLst>
              <a:ext uri="{FF2B5EF4-FFF2-40B4-BE49-F238E27FC236}">
                <a16:creationId xmlns:a16="http://schemas.microsoft.com/office/drawing/2014/main" id="{C1494468-E09F-423D-AE18-CB1AD6BA901D}"/>
              </a:ext>
            </a:extLst>
          </p:cNvPr>
          <p:cNvPicPr>
            <a:picLocks noChangeAspect="1"/>
          </p:cNvPicPr>
          <p:nvPr/>
        </p:nvPicPr>
        <p:blipFill>
          <a:blip r:embed="rId5"/>
          <a:stretch>
            <a:fillRect/>
          </a:stretch>
        </p:blipFill>
        <p:spPr>
          <a:xfrm>
            <a:off x="5747657" y="5539273"/>
            <a:ext cx="1083748" cy="10213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4978"/>
          </a:xfrm>
        </p:spPr>
        <p:txBody>
          <a:bodyPr>
            <a:normAutofit fontScale="90000"/>
          </a:bodyPr>
          <a:lstStyle/>
          <a:p>
            <a:br>
              <a:rPr lang="en-US" dirty="0"/>
            </a:br>
            <a:r>
              <a:rPr lang="en-US" dirty="0"/>
              <a:t>This shows the milled/drilled weight on top of the un-milled/un-drilled Weight.</a:t>
            </a:r>
            <a:br>
              <a:rPr lang="en-US" dirty="0"/>
            </a:br>
            <a:endParaRPr lang="en-US" dirty="0"/>
          </a:p>
        </p:txBody>
      </p:sp>
      <p:pic>
        <p:nvPicPr>
          <p:cNvPr id="5" name="Content Placeholder 4" descr="IMG_5241.jpg"/>
          <p:cNvPicPr>
            <a:picLocks noGrp="1" noChangeAspect="1"/>
          </p:cNvPicPr>
          <p:nvPr>
            <p:ph idx="1"/>
          </p:nvPr>
        </p:nvPicPr>
        <p:blipFill>
          <a:blip r:embed="rId2"/>
          <a:srcRect l="-17968" r="-17968"/>
          <a:stretch>
            <a:fillRect/>
          </a:stretch>
        </p:blipFill>
        <p:spPr>
          <a:xfrm>
            <a:off x="839425" y="1807308"/>
            <a:ext cx="7886700" cy="448315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E094-1C74-43C7-8652-5F670E873D91}"/>
              </a:ext>
            </a:extLst>
          </p:cNvPr>
          <p:cNvSpPr>
            <a:spLocks noGrp="1"/>
          </p:cNvSpPr>
          <p:nvPr>
            <p:ph type="title"/>
          </p:nvPr>
        </p:nvSpPr>
        <p:spPr>
          <a:xfrm>
            <a:off x="628650" y="0"/>
            <a:ext cx="7886700" cy="559837"/>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DB4D3D5-19F6-46A2-8599-E2FDDF777F63}"/>
              </a:ext>
            </a:extLst>
          </p:cNvPr>
          <p:cNvSpPr>
            <a:spLocks noGrp="1"/>
          </p:cNvSpPr>
          <p:nvPr>
            <p:ph idx="1"/>
          </p:nvPr>
        </p:nvSpPr>
        <p:spPr>
          <a:xfrm>
            <a:off x="628650" y="559837"/>
            <a:ext cx="7886700" cy="5617126"/>
          </a:xfrm>
        </p:spPr>
        <p:txBody>
          <a:bodyPr>
            <a:normAutofit/>
          </a:bodyPr>
          <a:lstStyle/>
          <a:p>
            <a:pPr marL="0" indent="0">
              <a:buNone/>
            </a:pPr>
            <a:r>
              <a:rPr lang="en-US" sz="2400" dirty="0"/>
              <a:t>I am using the steel weight from the car you’re working on as a template to drill the new holes.  Prior to drilling I have put a drop of machine oil in the area to be drilled.</a:t>
            </a:r>
          </a:p>
          <a:p>
            <a:pPr marL="0" indent="0">
              <a:buNone/>
            </a:pPr>
            <a:r>
              <a:rPr lang="en-US" sz="2400" dirty="0"/>
              <a:t> This reduces wear on you’re drill bit.</a:t>
            </a:r>
          </a:p>
        </p:txBody>
      </p:sp>
      <p:pic>
        <p:nvPicPr>
          <p:cNvPr id="5" name="Picture 4">
            <a:extLst>
              <a:ext uri="{FF2B5EF4-FFF2-40B4-BE49-F238E27FC236}">
                <a16:creationId xmlns:a16="http://schemas.microsoft.com/office/drawing/2014/main" id="{A2265AED-FE0A-4322-9811-79074C2C2055}"/>
              </a:ext>
            </a:extLst>
          </p:cNvPr>
          <p:cNvPicPr>
            <a:picLocks noChangeAspect="1"/>
          </p:cNvPicPr>
          <p:nvPr/>
        </p:nvPicPr>
        <p:blipFill>
          <a:blip r:embed="rId2"/>
          <a:stretch>
            <a:fillRect/>
          </a:stretch>
        </p:blipFill>
        <p:spPr>
          <a:xfrm>
            <a:off x="508000" y="2024743"/>
            <a:ext cx="8128000" cy="4452257"/>
          </a:xfrm>
          <a:prstGeom prst="rect">
            <a:avLst/>
          </a:prstGeom>
        </p:spPr>
      </p:pic>
    </p:spTree>
    <p:extLst>
      <p:ext uri="{BB962C8B-B14F-4D97-AF65-F5344CB8AC3E}">
        <p14:creationId xmlns:p14="http://schemas.microsoft.com/office/powerpoint/2010/main" val="135140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E094-1C74-43C7-8652-5F670E873D91}"/>
              </a:ext>
            </a:extLst>
          </p:cNvPr>
          <p:cNvSpPr>
            <a:spLocks noGrp="1"/>
          </p:cNvSpPr>
          <p:nvPr>
            <p:ph type="title"/>
          </p:nvPr>
        </p:nvSpPr>
        <p:spPr>
          <a:xfrm>
            <a:off x="628650" y="1"/>
            <a:ext cx="7886700" cy="550506"/>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DB4D3D5-19F6-46A2-8599-E2FDDF777F63}"/>
              </a:ext>
            </a:extLst>
          </p:cNvPr>
          <p:cNvSpPr>
            <a:spLocks noGrp="1"/>
          </p:cNvSpPr>
          <p:nvPr>
            <p:ph idx="1"/>
          </p:nvPr>
        </p:nvSpPr>
        <p:spPr>
          <a:xfrm>
            <a:off x="242595" y="550506"/>
            <a:ext cx="8789437" cy="6092889"/>
          </a:xfrm>
        </p:spPr>
        <p:txBody>
          <a:bodyPr>
            <a:normAutofit/>
          </a:bodyPr>
          <a:lstStyle/>
          <a:p>
            <a:pPr marL="0" indent="0">
              <a:buNone/>
            </a:pPr>
            <a:r>
              <a:rPr lang="en-US" sz="2400" dirty="0"/>
              <a:t>After clamping the two steel weights I am drilling a hole for the Coupler Pocket Screw.  Make sure your drill bit is perpendicular to the weight.  After 20 seconds of drilling, I applied another drop of machine oil.</a:t>
            </a:r>
          </a:p>
        </p:txBody>
      </p:sp>
      <p:pic>
        <p:nvPicPr>
          <p:cNvPr id="5" name="Picture 4">
            <a:extLst>
              <a:ext uri="{FF2B5EF4-FFF2-40B4-BE49-F238E27FC236}">
                <a16:creationId xmlns:a16="http://schemas.microsoft.com/office/drawing/2014/main" id="{D60EF191-6304-49A6-B5C8-77B8C042CBA5}"/>
              </a:ext>
            </a:extLst>
          </p:cNvPr>
          <p:cNvPicPr>
            <a:picLocks noChangeAspect="1"/>
          </p:cNvPicPr>
          <p:nvPr/>
        </p:nvPicPr>
        <p:blipFill>
          <a:blip r:embed="rId2"/>
          <a:stretch>
            <a:fillRect/>
          </a:stretch>
        </p:blipFill>
        <p:spPr>
          <a:xfrm>
            <a:off x="111969" y="1922106"/>
            <a:ext cx="8920064" cy="4721288"/>
          </a:xfrm>
          <a:prstGeom prst="rect">
            <a:avLst/>
          </a:prstGeom>
        </p:spPr>
      </p:pic>
    </p:spTree>
    <p:extLst>
      <p:ext uri="{BB962C8B-B14F-4D97-AF65-F5344CB8AC3E}">
        <p14:creationId xmlns:p14="http://schemas.microsoft.com/office/powerpoint/2010/main" val="245918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3"/>
            <a:ext cx="9069355" cy="5365200"/>
          </a:xfrm>
        </p:spPr>
        <p:txBody>
          <a:bodyPr/>
          <a:lstStyle/>
          <a:p>
            <a:pPr marL="0" indent="0">
              <a:buNone/>
            </a:pPr>
            <a:r>
              <a:rPr lang="en-US" sz="2000" dirty="0"/>
              <a:t>With bottom of Underframe facing you, use Exacto Knife to cut off coupler box.</a:t>
            </a:r>
          </a:p>
          <a:p>
            <a:pPr marL="0" indent="0">
              <a:buNone/>
            </a:pPr>
            <a:r>
              <a:rPr lang="en-US" sz="2000" dirty="0"/>
              <a:t>Be careful to make cut perpendicular to the frame.</a:t>
            </a:r>
          </a:p>
          <a:p>
            <a:endParaRPr lang="en-US" dirty="0"/>
          </a:p>
        </p:txBody>
      </p:sp>
      <p:pic>
        <p:nvPicPr>
          <p:cNvPr id="4" name="Picture 3">
            <a:extLst>
              <a:ext uri="{FF2B5EF4-FFF2-40B4-BE49-F238E27FC236}">
                <a16:creationId xmlns:a16="http://schemas.microsoft.com/office/drawing/2014/main" id="{2BD50FC7-FE74-4729-9ADA-8839D90480CE}"/>
              </a:ext>
            </a:extLst>
          </p:cNvPr>
          <p:cNvPicPr>
            <a:picLocks noChangeAspect="1"/>
          </p:cNvPicPr>
          <p:nvPr/>
        </p:nvPicPr>
        <p:blipFill>
          <a:blip r:embed="rId2"/>
          <a:stretch>
            <a:fillRect/>
          </a:stretch>
        </p:blipFill>
        <p:spPr>
          <a:xfrm>
            <a:off x="74645" y="1576873"/>
            <a:ext cx="8994709" cy="5173824"/>
          </a:xfrm>
          <a:prstGeom prst="rect">
            <a:avLst/>
          </a:prstGeom>
        </p:spPr>
      </p:pic>
    </p:spTree>
    <p:extLst>
      <p:ext uri="{BB962C8B-B14F-4D97-AF65-F5344CB8AC3E}">
        <p14:creationId xmlns:p14="http://schemas.microsoft.com/office/powerpoint/2010/main" val="316477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3"/>
            <a:ext cx="9069355" cy="5365200"/>
          </a:xfrm>
        </p:spPr>
        <p:txBody>
          <a:bodyPr/>
          <a:lstStyle/>
          <a:p>
            <a:pPr marL="0" indent="0">
              <a:buNone/>
            </a:pPr>
            <a:r>
              <a:rPr lang="en-US" dirty="0"/>
              <a:t>  </a:t>
            </a:r>
          </a:p>
          <a:p>
            <a:pPr marL="0" indent="0">
              <a:buNone/>
            </a:pPr>
            <a:endParaRPr lang="en-US" dirty="0"/>
          </a:p>
        </p:txBody>
      </p:sp>
      <p:pic>
        <p:nvPicPr>
          <p:cNvPr id="6" name="Picture 5">
            <a:extLst>
              <a:ext uri="{FF2B5EF4-FFF2-40B4-BE49-F238E27FC236}">
                <a16:creationId xmlns:a16="http://schemas.microsoft.com/office/drawing/2014/main" id="{54815ABE-4BA2-4849-85C8-6E1C2A5308F8}"/>
              </a:ext>
            </a:extLst>
          </p:cNvPr>
          <p:cNvPicPr>
            <a:picLocks noChangeAspect="1"/>
          </p:cNvPicPr>
          <p:nvPr/>
        </p:nvPicPr>
        <p:blipFill>
          <a:blip r:embed="rId2"/>
          <a:stretch>
            <a:fillRect/>
          </a:stretch>
        </p:blipFill>
        <p:spPr>
          <a:xfrm>
            <a:off x="74645" y="811763"/>
            <a:ext cx="8994710" cy="5943600"/>
          </a:xfrm>
          <a:prstGeom prst="rect">
            <a:avLst/>
          </a:prstGeom>
        </p:spPr>
      </p:pic>
    </p:spTree>
    <p:extLst>
      <p:ext uri="{BB962C8B-B14F-4D97-AF65-F5344CB8AC3E}">
        <p14:creationId xmlns:p14="http://schemas.microsoft.com/office/powerpoint/2010/main" val="62480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2"/>
            <a:ext cx="9069355" cy="5952931"/>
          </a:xfrm>
        </p:spPr>
        <p:txBody>
          <a:bodyPr/>
          <a:lstStyle/>
          <a:p>
            <a:pPr marL="0" indent="0">
              <a:buNone/>
            </a:pPr>
            <a:r>
              <a:rPr lang="en-US" sz="2400" dirty="0"/>
              <a:t>If your cut was not perpendicular, you can make it so by using your file.  </a:t>
            </a:r>
          </a:p>
          <a:p>
            <a:pPr marL="0" indent="0">
              <a:buNone/>
            </a:pPr>
            <a:endParaRPr lang="en-US" dirty="0"/>
          </a:p>
        </p:txBody>
      </p:sp>
      <p:pic>
        <p:nvPicPr>
          <p:cNvPr id="5" name="Picture 4">
            <a:extLst>
              <a:ext uri="{FF2B5EF4-FFF2-40B4-BE49-F238E27FC236}">
                <a16:creationId xmlns:a16="http://schemas.microsoft.com/office/drawing/2014/main" id="{9887217D-EB59-4FCB-B5E0-7EACC7DB2F2B}"/>
              </a:ext>
            </a:extLst>
          </p:cNvPr>
          <p:cNvPicPr>
            <a:picLocks noChangeAspect="1"/>
          </p:cNvPicPr>
          <p:nvPr/>
        </p:nvPicPr>
        <p:blipFill>
          <a:blip r:embed="rId2"/>
          <a:stretch>
            <a:fillRect/>
          </a:stretch>
        </p:blipFill>
        <p:spPr>
          <a:xfrm>
            <a:off x="83976" y="1334278"/>
            <a:ext cx="8994710" cy="5523722"/>
          </a:xfrm>
          <a:prstGeom prst="rect">
            <a:avLst/>
          </a:prstGeom>
        </p:spPr>
      </p:pic>
    </p:spTree>
    <p:extLst>
      <p:ext uri="{BB962C8B-B14F-4D97-AF65-F5344CB8AC3E}">
        <p14:creationId xmlns:p14="http://schemas.microsoft.com/office/powerpoint/2010/main" val="208495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939F-DDAF-4CF4-B8FA-5D5EEAE92AA2}"/>
              </a:ext>
            </a:extLst>
          </p:cNvPr>
          <p:cNvSpPr>
            <a:spLocks noGrp="1"/>
          </p:cNvSpPr>
          <p:nvPr>
            <p:ph type="title"/>
          </p:nvPr>
        </p:nvSpPr>
        <p:spPr>
          <a:xfrm>
            <a:off x="628650" y="365126"/>
            <a:ext cx="7886700" cy="409315"/>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CEC9726-50BF-4516-8F0D-25E6B21E9E1A}"/>
              </a:ext>
            </a:extLst>
          </p:cNvPr>
          <p:cNvSpPr>
            <a:spLocks noGrp="1"/>
          </p:cNvSpPr>
          <p:nvPr>
            <p:ph idx="1"/>
          </p:nvPr>
        </p:nvSpPr>
        <p:spPr>
          <a:xfrm>
            <a:off x="102637" y="774441"/>
            <a:ext cx="8948057" cy="5980922"/>
          </a:xfrm>
        </p:spPr>
        <p:txBody>
          <a:bodyPr>
            <a:normAutofit/>
          </a:bodyPr>
          <a:lstStyle/>
          <a:p>
            <a:pPr marL="0" indent="0" algn="ctr">
              <a:buNone/>
            </a:pPr>
            <a:r>
              <a:rPr lang="en-US" sz="2400" dirty="0"/>
              <a:t>Reassemble Weight and Frame.</a:t>
            </a:r>
          </a:p>
          <a:p>
            <a:pPr marL="0" indent="0" algn="ctr">
              <a:buNone/>
            </a:pPr>
            <a:endParaRPr lang="en-US" sz="2400" dirty="0"/>
          </a:p>
          <a:p>
            <a:pPr marL="0" indent="0" algn="ctr">
              <a:buNone/>
            </a:pPr>
            <a:endParaRPr lang="en-US" sz="2400" dirty="0"/>
          </a:p>
        </p:txBody>
      </p:sp>
      <p:pic>
        <p:nvPicPr>
          <p:cNvPr id="4" name="Content Placeholder 4">
            <a:extLst>
              <a:ext uri="{FF2B5EF4-FFF2-40B4-BE49-F238E27FC236}">
                <a16:creationId xmlns:a16="http://schemas.microsoft.com/office/drawing/2014/main" id="{CEF8FB7B-D7DA-49FB-9B79-198EB2E02EE7}"/>
              </a:ext>
            </a:extLst>
          </p:cNvPr>
          <p:cNvPicPr>
            <a:picLocks noChangeAspect="1"/>
          </p:cNvPicPr>
          <p:nvPr/>
        </p:nvPicPr>
        <p:blipFill>
          <a:blip r:embed="rId2"/>
          <a:stretch>
            <a:fillRect/>
          </a:stretch>
        </p:blipFill>
        <p:spPr>
          <a:xfrm>
            <a:off x="102637" y="1315617"/>
            <a:ext cx="8957388" cy="5439746"/>
          </a:xfrm>
          <a:prstGeom prst="rect">
            <a:avLst/>
          </a:prstGeom>
        </p:spPr>
      </p:pic>
    </p:spTree>
    <p:extLst>
      <p:ext uri="{BB962C8B-B14F-4D97-AF65-F5344CB8AC3E}">
        <p14:creationId xmlns:p14="http://schemas.microsoft.com/office/powerpoint/2010/main" val="221246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2BDC-A6C6-47C4-AA9E-B7F4A6F32EE4}"/>
              </a:ext>
            </a:extLst>
          </p:cNvPr>
          <p:cNvSpPr>
            <a:spLocks noGrp="1"/>
          </p:cNvSpPr>
          <p:nvPr>
            <p:ph type="title"/>
          </p:nvPr>
        </p:nvSpPr>
        <p:spPr>
          <a:xfrm>
            <a:off x="628650" y="365126"/>
            <a:ext cx="7886700" cy="315911"/>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23915BB6-1A42-437D-9325-89CAB665121F}"/>
              </a:ext>
            </a:extLst>
          </p:cNvPr>
          <p:cNvSpPr>
            <a:spLocks noGrp="1"/>
          </p:cNvSpPr>
          <p:nvPr>
            <p:ph idx="1"/>
          </p:nvPr>
        </p:nvSpPr>
        <p:spPr>
          <a:xfrm>
            <a:off x="139959" y="774441"/>
            <a:ext cx="8920065" cy="5718434"/>
          </a:xfrm>
        </p:spPr>
        <p:txBody>
          <a:bodyPr/>
          <a:lstStyle/>
          <a:p>
            <a:pPr marL="0" indent="0" algn="ctr">
              <a:buNone/>
            </a:pPr>
            <a:r>
              <a:rPr lang="en-US" dirty="0"/>
              <a:t>Kadee #242 Box and #148 Coupler</a:t>
            </a:r>
          </a:p>
        </p:txBody>
      </p:sp>
      <p:pic>
        <p:nvPicPr>
          <p:cNvPr id="4" name="Content Placeholder 4">
            <a:extLst>
              <a:ext uri="{FF2B5EF4-FFF2-40B4-BE49-F238E27FC236}">
                <a16:creationId xmlns:a16="http://schemas.microsoft.com/office/drawing/2014/main" id="{866DE2B6-E8B0-4C79-8C1E-A3B49C4BD559}"/>
              </a:ext>
            </a:extLst>
          </p:cNvPr>
          <p:cNvPicPr>
            <a:picLocks noChangeAspect="1"/>
          </p:cNvPicPr>
          <p:nvPr/>
        </p:nvPicPr>
        <p:blipFill>
          <a:blip r:embed="rId2"/>
          <a:stretch>
            <a:fillRect/>
          </a:stretch>
        </p:blipFill>
        <p:spPr>
          <a:xfrm>
            <a:off x="139959" y="1119673"/>
            <a:ext cx="8826759" cy="5373202"/>
          </a:xfrm>
          <a:prstGeom prst="rect">
            <a:avLst/>
          </a:prstGeom>
        </p:spPr>
      </p:pic>
    </p:spTree>
    <p:extLst>
      <p:ext uri="{BB962C8B-B14F-4D97-AF65-F5344CB8AC3E}">
        <p14:creationId xmlns:p14="http://schemas.microsoft.com/office/powerpoint/2010/main" val="129026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2BDC-A6C6-47C4-AA9E-B7F4A6F32EE4}"/>
              </a:ext>
            </a:extLst>
          </p:cNvPr>
          <p:cNvSpPr>
            <a:spLocks noGrp="1"/>
          </p:cNvSpPr>
          <p:nvPr>
            <p:ph type="title"/>
          </p:nvPr>
        </p:nvSpPr>
        <p:spPr>
          <a:xfrm>
            <a:off x="628650" y="365126"/>
            <a:ext cx="7886700" cy="315911"/>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23915BB6-1A42-437D-9325-89CAB665121F}"/>
              </a:ext>
            </a:extLst>
          </p:cNvPr>
          <p:cNvSpPr>
            <a:spLocks noGrp="1"/>
          </p:cNvSpPr>
          <p:nvPr>
            <p:ph idx="1"/>
          </p:nvPr>
        </p:nvSpPr>
        <p:spPr>
          <a:xfrm>
            <a:off x="139959" y="774441"/>
            <a:ext cx="8920065" cy="5718434"/>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r>
              <a:rPr lang="en-US" dirty="0"/>
              <a:t>									Kadee #148 </a:t>
            </a:r>
          </a:p>
          <a:p>
            <a:pPr marL="0" indent="0" algn="ctr">
              <a:buNone/>
            </a:pPr>
            <a:r>
              <a:rPr lang="en-US" dirty="0"/>
              <a:t>									Coupler Trip-Pin</a:t>
            </a:r>
          </a:p>
          <a:p>
            <a:pPr marL="0" indent="0" algn="ctr">
              <a:buNone/>
            </a:pPr>
            <a:endParaRPr lang="en-US" dirty="0"/>
          </a:p>
        </p:txBody>
      </p:sp>
      <p:pic>
        <p:nvPicPr>
          <p:cNvPr id="5" name="Picture 4">
            <a:extLst>
              <a:ext uri="{FF2B5EF4-FFF2-40B4-BE49-F238E27FC236}">
                <a16:creationId xmlns:a16="http://schemas.microsoft.com/office/drawing/2014/main" id="{5307FAEF-6A9B-448E-86E4-26C4A86B6CA1}"/>
              </a:ext>
            </a:extLst>
          </p:cNvPr>
          <p:cNvPicPr>
            <a:picLocks noChangeAspect="1"/>
          </p:cNvPicPr>
          <p:nvPr/>
        </p:nvPicPr>
        <p:blipFill>
          <a:blip r:embed="rId2"/>
          <a:stretch>
            <a:fillRect/>
          </a:stretch>
        </p:blipFill>
        <p:spPr>
          <a:xfrm>
            <a:off x="83976" y="1920875"/>
            <a:ext cx="6151983" cy="4572000"/>
          </a:xfrm>
          <a:prstGeom prst="rect">
            <a:avLst/>
          </a:prstGeom>
        </p:spPr>
      </p:pic>
      <p:pic>
        <p:nvPicPr>
          <p:cNvPr id="6" name="Picture 5">
            <a:extLst>
              <a:ext uri="{FF2B5EF4-FFF2-40B4-BE49-F238E27FC236}">
                <a16:creationId xmlns:a16="http://schemas.microsoft.com/office/drawing/2014/main" id="{EDB74E35-D1CF-4930-BF0B-A45983973497}"/>
              </a:ext>
            </a:extLst>
          </p:cNvPr>
          <p:cNvPicPr>
            <a:picLocks noChangeAspect="1"/>
          </p:cNvPicPr>
          <p:nvPr/>
        </p:nvPicPr>
        <p:blipFill>
          <a:blip r:embed="rId3"/>
          <a:stretch>
            <a:fillRect/>
          </a:stretch>
        </p:blipFill>
        <p:spPr>
          <a:xfrm>
            <a:off x="6226726" y="4235709"/>
            <a:ext cx="2777315" cy="2085975"/>
          </a:xfrm>
          <a:prstGeom prst="rect">
            <a:avLst/>
          </a:prstGeom>
        </p:spPr>
      </p:pic>
    </p:spTree>
    <p:extLst>
      <p:ext uri="{BB962C8B-B14F-4D97-AF65-F5344CB8AC3E}">
        <p14:creationId xmlns:p14="http://schemas.microsoft.com/office/powerpoint/2010/main" val="417577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2BDC-A6C6-47C4-AA9E-B7F4A6F32EE4}"/>
              </a:ext>
            </a:extLst>
          </p:cNvPr>
          <p:cNvSpPr>
            <a:spLocks noGrp="1"/>
          </p:cNvSpPr>
          <p:nvPr>
            <p:ph type="title"/>
          </p:nvPr>
        </p:nvSpPr>
        <p:spPr>
          <a:xfrm>
            <a:off x="628650" y="365126"/>
            <a:ext cx="7886700" cy="315911"/>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23915BB6-1A42-437D-9325-89CAB665121F}"/>
              </a:ext>
            </a:extLst>
          </p:cNvPr>
          <p:cNvSpPr>
            <a:spLocks noGrp="1"/>
          </p:cNvSpPr>
          <p:nvPr>
            <p:ph idx="1"/>
          </p:nvPr>
        </p:nvSpPr>
        <p:spPr>
          <a:xfrm>
            <a:off x="139959" y="774441"/>
            <a:ext cx="8920065" cy="5718434"/>
          </a:xfrm>
        </p:spPr>
        <p:txBody>
          <a:bodyPr/>
          <a:lstStyle/>
          <a:p>
            <a:pPr marL="0" indent="0">
              <a:buNone/>
            </a:pPr>
            <a:r>
              <a:rPr lang="en-US" sz="2800" dirty="0"/>
              <a:t>Note the Upper Lip on the Coupler Box.  </a:t>
            </a:r>
          </a:p>
          <a:p>
            <a:pPr marL="0" indent="0">
              <a:buNone/>
            </a:pPr>
            <a:r>
              <a:rPr lang="en-US" sz="2800" dirty="0"/>
              <a:t>You will use this Lip to align the Coupler Box to the correct depth against the car floor.</a:t>
            </a:r>
          </a:p>
          <a:p>
            <a:pPr marL="0" indent="0" algn="ctr">
              <a:buNone/>
            </a:pPr>
            <a:endParaRPr lang="en-US" dirty="0"/>
          </a:p>
          <a:p>
            <a:pPr marL="0" indent="0" algn="ctr">
              <a:buNone/>
            </a:pPr>
            <a:endParaRPr lang="en-US" dirty="0"/>
          </a:p>
        </p:txBody>
      </p:sp>
      <p:pic>
        <p:nvPicPr>
          <p:cNvPr id="6" name="Picture 5">
            <a:extLst>
              <a:ext uri="{FF2B5EF4-FFF2-40B4-BE49-F238E27FC236}">
                <a16:creationId xmlns:a16="http://schemas.microsoft.com/office/drawing/2014/main" id="{EA545C61-7819-4755-9B61-C0A298A9E548}"/>
              </a:ext>
            </a:extLst>
          </p:cNvPr>
          <p:cNvPicPr>
            <a:picLocks noChangeAspect="1"/>
          </p:cNvPicPr>
          <p:nvPr/>
        </p:nvPicPr>
        <p:blipFill>
          <a:blip r:embed="rId2"/>
          <a:stretch>
            <a:fillRect/>
          </a:stretch>
        </p:blipFill>
        <p:spPr>
          <a:xfrm>
            <a:off x="1017037" y="2034073"/>
            <a:ext cx="6913984" cy="4823927"/>
          </a:xfrm>
          <a:prstGeom prst="rect">
            <a:avLst/>
          </a:prstGeom>
        </p:spPr>
      </p:pic>
    </p:spTree>
    <p:extLst>
      <p:ext uri="{BB962C8B-B14F-4D97-AF65-F5344CB8AC3E}">
        <p14:creationId xmlns:p14="http://schemas.microsoft.com/office/powerpoint/2010/main" val="241387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04"/>
            <a:ext cx="8229600" cy="396410"/>
          </a:xfrm>
        </p:spPr>
        <p:txBody>
          <a:bodyPr>
            <a:normAutofit fontScale="90000"/>
          </a:bodyPr>
          <a:lstStyle/>
          <a:p>
            <a:pPr algn="ctr"/>
            <a:r>
              <a:rPr lang="en-US" dirty="0"/>
              <a:t>FINE-TUNING WITH KADEE</a:t>
            </a:r>
          </a:p>
        </p:txBody>
      </p:sp>
      <p:sp>
        <p:nvSpPr>
          <p:cNvPr id="3" name="Content Placeholder 2"/>
          <p:cNvSpPr>
            <a:spLocks noGrp="1"/>
          </p:cNvSpPr>
          <p:nvPr>
            <p:ph idx="1"/>
          </p:nvPr>
        </p:nvSpPr>
        <p:spPr>
          <a:xfrm>
            <a:off x="162119" y="846693"/>
            <a:ext cx="8871549" cy="6151265"/>
          </a:xfrm>
        </p:spPr>
        <p:txBody>
          <a:bodyPr>
            <a:normAutofit lnSpcReduction="10000"/>
          </a:bodyPr>
          <a:lstStyle/>
          <a:p>
            <a:pPr algn="ctr">
              <a:buNone/>
            </a:pPr>
            <a:r>
              <a:rPr lang="en-US" sz="2800" dirty="0"/>
              <a:t>CLINIC OBJECTIVES</a:t>
            </a:r>
          </a:p>
          <a:p>
            <a:pPr>
              <a:buNone/>
            </a:pPr>
            <a:r>
              <a:rPr lang="en-US" sz="2800" dirty="0"/>
              <a:t>The clinic attendees will:</a:t>
            </a:r>
          </a:p>
          <a:p>
            <a:pPr marL="514350" indent="-514350">
              <a:buAutoNum type="arabicPeriod"/>
            </a:pPr>
            <a:r>
              <a:rPr lang="en-US" sz="2800" dirty="0"/>
              <a:t> Drill and tap a hole to install a Kadee #5 box and </a:t>
            </a:r>
          </a:p>
          <a:p>
            <a:pPr marL="0" indent="0">
              <a:buNone/>
            </a:pPr>
            <a:r>
              <a:rPr lang="en-US" sz="2800" dirty="0"/>
              <a:t>       coupler and a Kadee 242 box and a #148 coupler as</a:t>
            </a:r>
          </a:p>
          <a:p>
            <a:pPr marL="0" indent="0">
              <a:buNone/>
            </a:pPr>
            <a:r>
              <a:rPr lang="en-US" sz="2800" dirty="0"/>
              <a:t>       demonstrated by the instructors.</a:t>
            </a:r>
          </a:p>
          <a:p>
            <a:pPr marL="514350" indent="-514350">
              <a:buAutoNum type="arabicPeriod" startAt="2"/>
            </a:pPr>
            <a:r>
              <a:rPr lang="en-US" sz="2800" dirty="0"/>
              <a:t>Use the Kadee Coupler Height Gauge, to adjust the couplers to the correct height as demonstrated by the instructors. </a:t>
            </a:r>
          </a:p>
          <a:p>
            <a:pPr marL="514350" indent="-514350">
              <a:buAutoNum type="arabicPeriod" startAt="3"/>
            </a:pPr>
            <a:r>
              <a:rPr lang="en-US" sz="2800" dirty="0"/>
              <a:t>Use shims to ensure that the coupler will not droop as demonstrated by the  instructors.</a:t>
            </a:r>
          </a:p>
          <a:p>
            <a:pPr marL="514350" indent="-514350">
              <a:buAutoNum type="arabicPeriod" startAt="3"/>
            </a:pPr>
            <a:r>
              <a:rPr lang="en-US" sz="2800" dirty="0"/>
              <a:t>Learn other techniques as time permits.</a:t>
            </a:r>
          </a:p>
          <a:p>
            <a:pPr marL="514350" indent="-514350">
              <a:buAutoNum type="arabicPeriod" startAt="3"/>
            </a:pPr>
            <a:r>
              <a:rPr lang="en-US" sz="2800" dirty="0"/>
              <a:t>Apply what you have learned today to improve the operation of your other model trains, regardless of the manufacturer.</a:t>
            </a:r>
          </a:p>
          <a:p>
            <a:pPr marL="0" indent="0">
              <a:buNone/>
            </a:pPr>
            <a:endParaRPr lang="en-US" sz="2800" dirty="0"/>
          </a:p>
          <a:p>
            <a:pPr marL="0" indent="0">
              <a:buNone/>
            </a:pPr>
            <a:endParaRPr lang="en-US" sz="2800" dirty="0"/>
          </a:p>
          <a:p>
            <a:pPr marL="0" indent="0">
              <a:buNone/>
            </a:pP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99984"/>
          </a:xfrm>
        </p:spPr>
        <p:txBody>
          <a:bodyPr>
            <a:normAutofit fontScale="90000"/>
          </a:bodyPr>
          <a:lstStyle/>
          <a:p>
            <a:pPr algn="ctr"/>
            <a:r>
              <a:rPr lang="en-US" dirty="0"/>
              <a:t>FINE-TUNING WITH KADEE</a:t>
            </a:r>
          </a:p>
        </p:txBody>
      </p:sp>
      <p:sp>
        <p:nvSpPr>
          <p:cNvPr id="4" name="Content Placeholder 3">
            <a:extLst>
              <a:ext uri="{FF2B5EF4-FFF2-40B4-BE49-F238E27FC236}">
                <a16:creationId xmlns:a16="http://schemas.microsoft.com/office/drawing/2014/main" id="{685529A5-992B-43FC-A718-46132CC9475A}"/>
              </a:ext>
            </a:extLst>
          </p:cNvPr>
          <p:cNvSpPr>
            <a:spLocks noGrp="1"/>
          </p:cNvSpPr>
          <p:nvPr>
            <p:ph idx="1"/>
          </p:nvPr>
        </p:nvSpPr>
        <p:spPr>
          <a:xfrm>
            <a:off x="628650" y="765111"/>
            <a:ext cx="7886700" cy="5411852"/>
          </a:xfrm>
        </p:spPr>
        <p:txBody>
          <a:bodyPr>
            <a:normAutofit/>
          </a:bodyPr>
          <a:lstStyle/>
          <a:p>
            <a:pPr marL="0" indent="0" algn="ctr">
              <a:buNone/>
            </a:pPr>
            <a:r>
              <a:rPr lang="en-US" sz="2400" dirty="0"/>
              <a:t>Positioning the Coupler Box.  </a:t>
            </a:r>
          </a:p>
          <a:p>
            <a:pPr marL="0" indent="0" algn="ctr">
              <a:buNone/>
            </a:pPr>
            <a:r>
              <a:rPr lang="en-US" sz="2400" dirty="0"/>
              <a:t>It should be visually centered in the middle of the Frame.</a:t>
            </a:r>
          </a:p>
          <a:p>
            <a:pPr marL="0" indent="0">
              <a:buNone/>
            </a:pPr>
            <a:endParaRPr lang="en-US" sz="2400" dirty="0"/>
          </a:p>
        </p:txBody>
      </p:sp>
      <p:pic>
        <p:nvPicPr>
          <p:cNvPr id="5" name="Content Placeholder 4">
            <a:extLst>
              <a:ext uri="{FF2B5EF4-FFF2-40B4-BE49-F238E27FC236}">
                <a16:creationId xmlns:a16="http://schemas.microsoft.com/office/drawing/2014/main" id="{6D661A8E-1E25-493F-BE15-723D02BD3E11}"/>
              </a:ext>
            </a:extLst>
          </p:cNvPr>
          <p:cNvPicPr>
            <a:picLocks noChangeAspect="1"/>
          </p:cNvPicPr>
          <p:nvPr/>
        </p:nvPicPr>
        <p:blipFill>
          <a:blip r:embed="rId2"/>
          <a:stretch>
            <a:fillRect/>
          </a:stretch>
        </p:blipFill>
        <p:spPr>
          <a:xfrm>
            <a:off x="102637" y="1600200"/>
            <a:ext cx="8996384" cy="5127625"/>
          </a:xfrm>
          <a:prstGeom prst="rect">
            <a:avLst/>
          </a:prstGeom>
        </p:spPr>
      </p:pic>
    </p:spTree>
    <p:extLst>
      <p:ext uri="{BB962C8B-B14F-4D97-AF65-F5344CB8AC3E}">
        <p14:creationId xmlns:p14="http://schemas.microsoft.com/office/powerpoint/2010/main" val="203345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765110"/>
          </a:xfrm>
        </p:spPr>
        <p:txBody>
          <a:bodyPr/>
          <a:lstStyle/>
          <a:p>
            <a:pPr algn="ctr"/>
            <a:r>
              <a:rPr lang="en-US" dirty="0"/>
              <a:t>FINE-TUNING WITH KADEE</a:t>
            </a:r>
          </a:p>
        </p:txBody>
      </p:sp>
      <p:sp>
        <p:nvSpPr>
          <p:cNvPr id="4" name="Content Placeholder 3">
            <a:extLst>
              <a:ext uri="{FF2B5EF4-FFF2-40B4-BE49-F238E27FC236}">
                <a16:creationId xmlns:a16="http://schemas.microsoft.com/office/drawing/2014/main" id="{685529A5-992B-43FC-A718-46132CC9475A}"/>
              </a:ext>
            </a:extLst>
          </p:cNvPr>
          <p:cNvSpPr>
            <a:spLocks noGrp="1"/>
          </p:cNvSpPr>
          <p:nvPr>
            <p:ph idx="1"/>
          </p:nvPr>
        </p:nvSpPr>
        <p:spPr>
          <a:xfrm>
            <a:off x="251927" y="699796"/>
            <a:ext cx="8263423" cy="6018244"/>
          </a:xfrm>
        </p:spPr>
        <p:txBody>
          <a:bodyPr>
            <a:normAutofit/>
          </a:bodyPr>
          <a:lstStyle/>
          <a:p>
            <a:pPr marL="0" indent="0" algn="ctr">
              <a:buNone/>
            </a:pPr>
            <a:r>
              <a:rPr lang="en-US" sz="2400" dirty="0"/>
              <a:t>Make certain to use the #50 Drill Tap.  </a:t>
            </a:r>
          </a:p>
          <a:p>
            <a:pPr marL="0" indent="0" algn="ctr">
              <a:buNone/>
            </a:pPr>
            <a:r>
              <a:rPr lang="en-US" sz="2400" dirty="0"/>
              <a:t>Otherwise , the hole will be too large.  </a:t>
            </a:r>
          </a:p>
          <a:p>
            <a:pPr marL="0" indent="0" algn="ctr">
              <a:buNone/>
            </a:pPr>
            <a:r>
              <a:rPr lang="en-US" sz="2400" dirty="0"/>
              <a:t>It is the smaller of the two Drill Bits.</a:t>
            </a:r>
          </a:p>
          <a:p>
            <a:pPr marL="0" indent="0" algn="ctr">
              <a:buNone/>
            </a:pPr>
            <a:endParaRPr lang="en-US" sz="2400" dirty="0"/>
          </a:p>
        </p:txBody>
      </p:sp>
      <p:pic>
        <p:nvPicPr>
          <p:cNvPr id="6" name="Content Placeholder 4">
            <a:extLst>
              <a:ext uri="{FF2B5EF4-FFF2-40B4-BE49-F238E27FC236}">
                <a16:creationId xmlns:a16="http://schemas.microsoft.com/office/drawing/2014/main" id="{B3C36864-49B6-4117-BFCD-43134F3FEA8F}"/>
              </a:ext>
            </a:extLst>
          </p:cNvPr>
          <p:cNvPicPr>
            <a:picLocks noChangeAspect="1"/>
          </p:cNvPicPr>
          <p:nvPr/>
        </p:nvPicPr>
        <p:blipFill>
          <a:blip r:embed="rId2"/>
          <a:stretch>
            <a:fillRect/>
          </a:stretch>
        </p:blipFill>
        <p:spPr>
          <a:xfrm>
            <a:off x="74645" y="1950097"/>
            <a:ext cx="8705461" cy="4767943"/>
          </a:xfrm>
          <a:prstGeom prst="rect">
            <a:avLst/>
          </a:prstGeom>
        </p:spPr>
      </p:pic>
    </p:spTree>
    <p:extLst>
      <p:ext uri="{BB962C8B-B14F-4D97-AF65-F5344CB8AC3E}">
        <p14:creationId xmlns:p14="http://schemas.microsoft.com/office/powerpoint/2010/main" val="405376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In place of the #43 Drill Bit you will have a nail with tape on it.</a:t>
            </a:r>
          </a:p>
        </p:txBody>
      </p:sp>
      <p:pic>
        <p:nvPicPr>
          <p:cNvPr id="5" name="Content Placeholder 4" descr="IMG_5211.jpg"/>
          <p:cNvPicPr>
            <a:picLocks noGrp="1" noChangeAspect="1"/>
          </p:cNvPicPr>
          <p:nvPr>
            <p:ph idx="1"/>
          </p:nvPr>
        </p:nvPicPr>
        <p:blipFill>
          <a:blip r:embed="rId2"/>
          <a:srcRect l="-17968" r="-17968"/>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857530"/>
          </a:xfrm>
        </p:spPr>
        <p:txBody>
          <a:bodyPr>
            <a:normAutofit/>
          </a:bodyPr>
          <a:lstStyle/>
          <a:p>
            <a:pPr algn="ctr"/>
            <a:r>
              <a:rPr lang="en-US" sz="2400" dirty="0"/>
              <a:t>If using the #43 (The LARGER) Drill Bit, Place it perpendicular in the Coupler Pocket Hole.</a:t>
            </a:r>
            <a:br>
              <a:rPr lang="en-US" sz="2400" dirty="0"/>
            </a:br>
            <a:r>
              <a:rPr lang="en-US" sz="2400" dirty="0"/>
              <a:t> Then, While Keeping the Coupler Pocket in the Center of the Frame, Twist Clockwise until you create a dimple in the plastic floor.</a:t>
            </a:r>
          </a:p>
        </p:txBody>
      </p:sp>
      <p:pic>
        <p:nvPicPr>
          <p:cNvPr id="5" name="Content Placeholder 4" descr="IMG_5218.jpg"/>
          <p:cNvPicPr>
            <a:picLocks noGrp="1" noChangeAspect="1"/>
          </p:cNvPicPr>
          <p:nvPr>
            <p:ph idx="1"/>
          </p:nvPr>
        </p:nvPicPr>
        <p:blipFill>
          <a:blip r:embed="rId2"/>
          <a:srcRect l="-17968" r="-17968"/>
          <a:stretch>
            <a:fillRect/>
          </a:stretch>
        </p:blipFill>
        <p:spPr>
          <a:xfrm>
            <a:off x="198771" y="2222656"/>
            <a:ext cx="9094816" cy="4451989"/>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826"/>
            <a:ext cx="7886700" cy="1874846"/>
          </a:xfrm>
        </p:spPr>
        <p:txBody>
          <a:bodyPr>
            <a:noAutofit/>
          </a:bodyPr>
          <a:lstStyle/>
          <a:p>
            <a:r>
              <a:rPr lang="en-US" sz="2400" dirty="0"/>
              <a:t>If using the nail, place it perpendicular in the Coupler Pocket Hole.  </a:t>
            </a:r>
            <a:br>
              <a:rPr lang="en-US" sz="2400" dirty="0"/>
            </a:br>
            <a:r>
              <a:rPr lang="en-US" sz="2400" dirty="0"/>
              <a:t>Then, while keeping the Coupler Pocket in the center of the Frame, push hard enough to create a dimple in the plastic Floor. </a:t>
            </a:r>
            <a:br>
              <a:rPr lang="en-US" sz="2400" dirty="0"/>
            </a:br>
            <a:r>
              <a:rPr lang="en-US" sz="2400" dirty="0"/>
              <a:t> </a:t>
            </a:r>
          </a:p>
        </p:txBody>
      </p:sp>
      <p:pic>
        <p:nvPicPr>
          <p:cNvPr id="5" name="Content Placeholder 4" descr="IMG_5219.jpg"/>
          <p:cNvPicPr>
            <a:picLocks noGrp="1" noChangeAspect="1"/>
          </p:cNvPicPr>
          <p:nvPr>
            <p:ph idx="1"/>
          </p:nvPr>
        </p:nvPicPr>
        <p:blipFill>
          <a:blip r:embed="rId2"/>
          <a:srcRect l="-17968" r="-17968"/>
          <a:stretch>
            <a:fillRect/>
          </a:stretch>
        </p:blipFill>
        <p:spPr>
          <a:xfrm>
            <a:off x="1063313" y="2012672"/>
            <a:ext cx="7886700" cy="484532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826"/>
            <a:ext cx="7886700" cy="1203317"/>
          </a:xfrm>
        </p:spPr>
        <p:txBody>
          <a:bodyPr>
            <a:noAutofit/>
          </a:bodyPr>
          <a:lstStyle/>
          <a:p>
            <a:pPr algn="ctr"/>
            <a:r>
              <a:rPr lang="en-US" sz="2400" dirty="0"/>
              <a:t>FINE-TUNING WITH KADEE</a:t>
            </a:r>
            <a:br>
              <a:rPr lang="en-US" sz="2400" dirty="0"/>
            </a:br>
            <a:r>
              <a:rPr lang="en-US" sz="2400" dirty="0"/>
              <a:t> </a:t>
            </a:r>
          </a:p>
        </p:txBody>
      </p:sp>
      <p:sp>
        <p:nvSpPr>
          <p:cNvPr id="4" name="Content Placeholder 3"/>
          <p:cNvSpPr>
            <a:spLocks noGrp="1"/>
          </p:cNvSpPr>
          <p:nvPr>
            <p:ph idx="1"/>
          </p:nvPr>
        </p:nvSpPr>
        <p:spPr>
          <a:xfrm>
            <a:off x="202051" y="1825625"/>
            <a:ext cx="8794019" cy="4746124"/>
          </a:xfrm>
        </p:spPr>
        <p:txBody>
          <a:bodyPr/>
          <a:lstStyle/>
          <a:p>
            <a:pPr>
              <a:buNone/>
            </a:pPr>
            <a:r>
              <a:rPr lang="en-US" sz="2400" dirty="0"/>
              <a:t>                                             </a:t>
            </a:r>
            <a:r>
              <a:rPr lang="en-US" sz="2400" b="1" dirty="0"/>
              <a:t>ACHTUNG!</a:t>
            </a:r>
            <a:endParaRPr lang="en-US" sz="2400" dirty="0"/>
          </a:p>
          <a:p>
            <a:pPr>
              <a:buNone/>
            </a:pPr>
            <a:r>
              <a:rPr lang="en-US" sz="2400" dirty="0"/>
              <a:t>We’re now ready to drill our Tap Hole through the plastic Floor.</a:t>
            </a:r>
          </a:p>
          <a:p>
            <a:pPr>
              <a:buNone/>
            </a:pPr>
            <a:endParaRPr lang="en-US" sz="2400" dirty="0"/>
          </a:p>
          <a:p>
            <a:pPr>
              <a:buNone/>
            </a:pPr>
            <a:r>
              <a:rPr lang="en-US" sz="2400" dirty="0"/>
              <a:t>It is IMPERATIVE that you use the correct Drill Bit.</a:t>
            </a:r>
          </a:p>
          <a:p>
            <a:pPr>
              <a:buNone/>
            </a:pPr>
            <a:r>
              <a:rPr lang="en-US" sz="2400" dirty="0"/>
              <a:t>It is the #50 (SMALLER) Drill Bit.</a:t>
            </a:r>
          </a:p>
          <a:p>
            <a:pPr>
              <a:buNone/>
            </a:pPr>
            <a:endParaRPr lang="en-US" sz="2400" dirty="0"/>
          </a:p>
          <a:p>
            <a:pPr>
              <a:buNone/>
            </a:pPr>
            <a:r>
              <a:rPr lang="en-US" sz="2400" dirty="0"/>
              <a:t>If you use the nail…it’s the only Drill Bit you have.</a:t>
            </a:r>
          </a:p>
          <a:p>
            <a:pPr>
              <a:buNone/>
            </a:pPr>
            <a:endParaRPr lang="en-US" sz="2400" dirty="0"/>
          </a:p>
          <a:p>
            <a:pPr>
              <a:buNone/>
            </a:pPr>
            <a:r>
              <a:rPr lang="en-US" sz="2400" dirty="0"/>
              <a:t>So remove the #43 Drill bit &amp; replace it with the #50 Drill bit.</a:t>
            </a:r>
          </a:p>
          <a:p>
            <a:pPr>
              <a:buNone/>
            </a:pPr>
            <a:br>
              <a:rPr lang="en-US" sz="2400" dirty="0"/>
            </a:br>
            <a:endParaRPr lang="en-US" sz="2400" dirty="0"/>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3"/>
            <a:ext cx="9069355" cy="5365200"/>
          </a:xfrm>
        </p:spPr>
        <p:txBody>
          <a:bodyPr/>
          <a:lstStyle/>
          <a:p>
            <a:pPr marL="0" indent="0">
              <a:buNone/>
            </a:pPr>
            <a:r>
              <a:rPr lang="en-US" sz="2400" dirty="0"/>
              <a:t>This picture demonstrates that while we are correctly lined-up in the center of the Frame, we are not in the center of the drilled/milled hole. </a:t>
            </a:r>
          </a:p>
          <a:p>
            <a:pPr marL="0" indent="0">
              <a:buNone/>
            </a:pPr>
            <a:r>
              <a:rPr lang="en-US" sz="2400" dirty="0"/>
              <a:t>It is possible that on some cars both of these could coincide.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59F2CFA-D372-4D9C-B7F4-C798ED13A295}"/>
              </a:ext>
            </a:extLst>
          </p:cNvPr>
          <p:cNvPicPr>
            <a:picLocks noChangeAspect="1"/>
          </p:cNvPicPr>
          <p:nvPr/>
        </p:nvPicPr>
        <p:blipFill>
          <a:blip r:embed="rId2"/>
          <a:stretch>
            <a:fillRect/>
          </a:stretch>
        </p:blipFill>
        <p:spPr>
          <a:xfrm>
            <a:off x="74645" y="1978090"/>
            <a:ext cx="8994710" cy="4772608"/>
          </a:xfrm>
          <a:prstGeom prst="rect">
            <a:avLst/>
          </a:prstGeom>
        </p:spPr>
      </p:pic>
    </p:spTree>
    <p:extLst>
      <p:ext uri="{BB962C8B-B14F-4D97-AF65-F5344CB8AC3E}">
        <p14:creationId xmlns:p14="http://schemas.microsoft.com/office/powerpoint/2010/main" val="4291884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2"/>
            <a:ext cx="9069355" cy="6046237"/>
          </a:xfrm>
        </p:spPr>
        <p:txBody>
          <a:bodyPr/>
          <a:lstStyle/>
          <a:p>
            <a:pPr marL="0" indent="0">
              <a:buNone/>
            </a:pPr>
            <a:r>
              <a:rPr lang="en-US" sz="2400" dirty="0"/>
              <a:t>But, what happens if I mess up and don’t have the hole centered?</a:t>
            </a:r>
          </a:p>
          <a:p>
            <a:pPr marL="0" indent="0">
              <a:buNone/>
            </a:pPr>
            <a:r>
              <a:rPr lang="en-US" sz="2400" dirty="0"/>
              <a:t>We’re going to replace the piece of the plastic glued to the Floor and add this small piece of plastic to cover up our mistake.  </a:t>
            </a:r>
          </a:p>
          <a:p>
            <a:pPr marL="0" indent="0">
              <a:buNone/>
            </a:pPr>
            <a:r>
              <a:rPr lang="en-US" sz="2400" dirty="0"/>
              <a:t>This will give us a foundation to drill a new hole.</a:t>
            </a:r>
          </a:p>
          <a:p>
            <a:pPr marL="0" indent="0">
              <a:buNone/>
            </a:pPr>
            <a:endParaRPr lang="en-US" dirty="0"/>
          </a:p>
        </p:txBody>
      </p:sp>
      <p:pic>
        <p:nvPicPr>
          <p:cNvPr id="6" name="Picture 5">
            <a:extLst>
              <a:ext uri="{FF2B5EF4-FFF2-40B4-BE49-F238E27FC236}">
                <a16:creationId xmlns:a16="http://schemas.microsoft.com/office/drawing/2014/main" id="{B4F293FB-F5A6-4A1F-A781-F4C47A72C678}"/>
              </a:ext>
            </a:extLst>
          </p:cNvPr>
          <p:cNvPicPr>
            <a:picLocks noChangeAspect="1"/>
          </p:cNvPicPr>
          <p:nvPr/>
        </p:nvPicPr>
        <p:blipFill>
          <a:blip r:embed="rId2"/>
          <a:stretch>
            <a:fillRect/>
          </a:stretch>
        </p:blipFill>
        <p:spPr>
          <a:xfrm>
            <a:off x="952500" y="2476499"/>
            <a:ext cx="7143750" cy="4295775"/>
          </a:xfrm>
          <a:prstGeom prst="rect">
            <a:avLst/>
          </a:prstGeom>
        </p:spPr>
      </p:pic>
    </p:spTree>
    <p:extLst>
      <p:ext uri="{BB962C8B-B14F-4D97-AF65-F5344CB8AC3E}">
        <p14:creationId xmlns:p14="http://schemas.microsoft.com/office/powerpoint/2010/main" val="2233325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2"/>
            <a:ext cx="9069355" cy="6046237"/>
          </a:xfrm>
        </p:spPr>
        <p:txBody>
          <a:bodyPr/>
          <a:lstStyle/>
          <a:p>
            <a:pPr marL="0" indent="0">
              <a:buNone/>
            </a:pPr>
            <a:r>
              <a:rPr lang="en-US" sz="2400" dirty="0"/>
              <a:t>This small plastic insert will be glued to the bottom of the floor. </a:t>
            </a:r>
          </a:p>
          <a:p>
            <a:pPr marL="0" indent="0">
              <a:buNone/>
            </a:pPr>
            <a:r>
              <a:rPr lang="en-US" sz="2400" dirty="0"/>
              <a:t>Now you can redrill your hole.</a:t>
            </a:r>
          </a:p>
          <a:p>
            <a:pPr marL="0" indent="0">
              <a:buNone/>
            </a:pPr>
            <a:endParaRPr lang="en-US" sz="2400" dirty="0"/>
          </a:p>
          <a:p>
            <a:pPr marL="0" indent="0">
              <a:buNone/>
            </a:pPr>
            <a:endParaRPr lang="en-US" dirty="0"/>
          </a:p>
        </p:txBody>
      </p:sp>
      <p:pic>
        <p:nvPicPr>
          <p:cNvPr id="5" name="Picture 4">
            <a:extLst>
              <a:ext uri="{FF2B5EF4-FFF2-40B4-BE49-F238E27FC236}">
                <a16:creationId xmlns:a16="http://schemas.microsoft.com/office/drawing/2014/main" id="{28B10AD3-4D15-43BC-88DC-E47A2AE4AFB7}"/>
              </a:ext>
            </a:extLst>
          </p:cNvPr>
          <p:cNvPicPr>
            <a:picLocks noChangeAspect="1"/>
          </p:cNvPicPr>
          <p:nvPr/>
        </p:nvPicPr>
        <p:blipFill>
          <a:blip r:embed="rId2"/>
          <a:stretch>
            <a:fillRect/>
          </a:stretch>
        </p:blipFill>
        <p:spPr>
          <a:xfrm>
            <a:off x="771526" y="1743075"/>
            <a:ext cx="7400924" cy="4991101"/>
          </a:xfrm>
          <a:prstGeom prst="rect">
            <a:avLst/>
          </a:prstGeom>
        </p:spPr>
      </p:pic>
    </p:spTree>
    <p:extLst>
      <p:ext uri="{BB962C8B-B14F-4D97-AF65-F5344CB8AC3E}">
        <p14:creationId xmlns:p14="http://schemas.microsoft.com/office/powerpoint/2010/main" val="2571620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2"/>
            <a:ext cx="9069355" cy="5980923"/>
          </a:xfrm>
        </p:spPr>
        <p:txBody>
          <a:bodyPr/>
          <a:lstStyle/>
          <a:p>
            <a:pPr marL="0" indent="0" algn="ctr">
              <a:buNone/>
            </a:pPr>
            <a:r>
              <a:rPr lang="en-US" sz="2800" dirty="0"/>
              <a:t>2-56 Tap in Pin Vise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B8EF396D-A56A-48B9-B02E-92E6E70FA569}"/>
              </a:ext>
            </a:extLst>
          </p:cNvPr>
          <p:cNvPicPr>
            <a:picLocks noChangeAspect="1"/>
          </p:cNvPicPr>
          <p:nvPr/>
        </p:nvPicPr>
        <p:blipFill>
          <a:blip r:embed="rId2"/>
          <a:stretch>
            <a:fillRect/>
          </a:stretch>
        </p:blipFill>
        <p:spPr>
          <a:xfrm>
            <a:off x="74646" y="1368813"/>
            <a:ext cx="8994709" cy="5423871"/>
          </a:xfrm>
          <a:prstGeom prst="rect">
            <a:avLst/>
          </a:prstGeom>
        </p:spPr>
      </p:pic>
    </p:spTree>
    <p:extLst>
      <p:ext uri="{BB962C8B-B14F-4D97-AF65-F5344CB8AC3E}">
        <p14:creationId xmlns:p14="http://schemas.microsoft.com/office/powerpoint/2010/main" val="179951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564302"/>
          </a:xfrm>
        </p:spPr>
        <p:txBody>
          <a:bodyPr/>
          <a:lstStyle/>
          <a:p>
            <a:pPr algn="ctr"/>
            <a:r>
              <a:rPr lang="en-US" dirty="0"/>
              <a:t>FINE-TUNING WITH KADEE</a:t>
            </a:r>
          </a:p>
        </p:txBody>
      </p:sp>
      <p:sp>
        <p:nvSpPr>
          <p:cNvPr id="4" name="Content Placeholder 3"/>
          <p:cNvSpPr>
            <a:spLocks noGrp="1"/>
          </p:cNvSpPr>
          <p:nvPr>
            <p:ph idx="1"/>
          </p:nvPr>
        </p:nvSpPr>
        <p:spPr>
          <a:xfrm>
            <a:off x="138041" y="929430"/>
            <a:ext cx="9005960" cy="5797437"/>
          </a:xfrm>
        </p:spPr>
        <p:txBody>
          <a:bodyPr/>
          <a:lstStyle/>
          <a:p>
            <a:pPr>
              <a:buNone/>
            </a:pPr>
            <a:endParaRPr lang="en-US" dirty="0"/>
          </a:p>
        </p:txBody>
      </p:sp>
      <p:pic>
        <p:nvPicPr>
          <p:cNvPr id="5" name="Picture 4"/>
          <p:cNvPicPr>
            <a:picLocks noChangeAspect="1" noChangeArrowheads="1"/>
          </p:cNvPicPr>
          <p:nvPr/>
        </p:nvPicPr>
        <p:blipFill>
          <a:blip r:embed="rId2"/>
          <a:srcRect/>
          <a:stretch>
            <a:fillRect/>
          </a:stretch>
        </p:blipFill>
        <p:spPr bwMode="auto">
          <a:xfrm>
            <a:off x="1886547" y="1233106"/>
            <a:ext cx="5171899" cy="5493761"/>
          </a:xfrm>
          <a:prstGeom prst="rect">
            <a:avLst/>
          </a:prstGeom>
          <a:noFill/>
          <a:ln w="9525" cap="flat">
            <a:noFill/>
            <a:round/>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8E3-F615-4167-B540-7EFE833D96DF}"/>
              </a:ext>
            </a:extLst>
          </p:cNvPr>
          <p:cNvSpPr>
            <a:spLocks noGrp="1"/>
          </p:cNvSpPr>
          <p:nvPr>
            <p:ph type="title"/>
          </p:nvPr>
        </p:nvSpPr>
        <p:spPr>
          <a:xfrm>
            <a:off x="628650" y="365126"/>
            <a:ext cx="7886700" cy="44663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EE10BC22-5EA6-4AA6-843E-9B99FB750464}"/>
              </a:ext>
            </a:extLst>
          </p:cNvPr>
          <p:cNvSpPr>
            <a:spLocks noGrp="1"/>
          </p:cNvSpPr>
          <p:nvPr>
            <p:ph idx="1"/>
          </p:nvPr>
        </p:nvSpPr>
        <p:spPr>
          <a:xfrm>
            <a:off x="74645" y="811763"/>
            <a:ext cx="9069355" cy="5934270"/>
          </a:xfrm>
        </p:spPr>
        <p:txBody>
          <a:bodyPr>
            <a:normAutofit lnSpcReduction="10000"/>
          </a:bodyPr>
          <a:lstStyle/>
          <a:p>
            <a:pPr marL="0" indent="0" algn="ctr">
              <a:buNone/>
            </a:pPr>
            <a:r>
              <a:rPr lang="en-US" sz="2400" dirty="0"/>
              <a:t>TAPPING</a:t>
            </a:r>
          </a:p>
          <a:p>
            <a:pPr marL="0" indent="0">
              <a:buNone/>
            </a:pPr>
            <a:r>
              <a:rPr lang="en-US" sz="2400" dirty="0"/>
              <a:t>We now have to tap the hole </a:t>
            </a:r>
          </a:p>
          <a:p>
            <a:pPr marL="0" indent="0">
              <a:buNone/>
            </a:pPr>
            <a:r>
              <a:rPr lang="en-US" sz="2400" dirty="0"/>
              <a:t>we have drilled so we can insert </a:t>
            </a:r>
          </a:p>
          <a:p>
            <a:pPr marL="0" indent="0">
              <a:buNone/>
            </a:pPr>
            <a:r>
              <a:rPr lang="en-US" sz="2400" dirty="0"/>
              <a:t>a machine screw.  </a:t>
            </a:r>
          </a:p>
          <a:p>
            <a:pPr marL="0" indent="0">
              <a:buNone/>
            </a:pPr>
            <a:r>
              <a:rPr lang="en-US" sz="2400" dirty="0"/>
              <a:t>Place the Tap in the hole and </a:t>
            </a:r>
          </a:p>
          <a:p>
            <a:pPr marL="0" indent="0">
              <a:buNone/>
            </a:pPr>
            <a:r>
              <a:rPr lang="en-US" sz="2400" dirty="0"/>
              <a:t>turn clockwise while applying </a:t>
            </a:r>
          </a:p>
          <a:p>
            <a:pPr marL="0" indent="0">
              <a:buNone/>
            </a:pPr>
            <a:r>
              <a:rPr lang="en-US" sz="2400" dirty="0"/>
              <a:t>light pressure.  </a:t>
            </a:r>
          </a:p>
          <a:p>
            <a:pPr marL="0" indent="0">
              <a:buNone/>
            </a:pPr>
            <a:r>
              <a:rPr lang="en-US" sz="2400" dirty="0"/>
              <a:t>After a few turns the Tap will </a:t>
            </a:r>
          </a:p>
          <a:p>
            <a:pPr marL="0" indent="0">
              <a:buNone/>
            </a:pPr>
            <a:r>
              <a:rPr lang="en-US" sz="2400" dirty="0"/>
              <a:t>self-feed. </a:t>
            </a:r>
          </a:p>
          <a:p>
            <a:pPr marL="0" indent="0">
              <a:buNone/>
            </a:pPr>
            <a:r>
              <a:rPr lang="en-US" sz="2400" dirty="0"/>
              <a:t>Make sure to tap all the way </a:t>
            </a:r>
          </a:p>
          <a:p>
            <a:pPr marL="0" indent="0">
              <a:buNone/>
            </a:pPr>
            <a:r>
              <a:rPr lang="en-US" sz="2400" dirty="0"/>
              <a:t>through the Floor and the </a:t>
            </a:r>
          </a:p>
          <a:p>
            <a:pPr marL="0" indent="0">
              <a:buNone/>
            </a:pPr>
            <a:r>
              <a:rPr lang="en-US" sz="2400" dirty="0"/>
              <a:t>plastic glued to the other side of </a:t>
            </a:r>
          </a:p>
          <a:p>
            <a:pPr marL="0" indent="0">
              <a:buNone/>
            </a:pPr>
            <a:r>
              <a:rPr lang="en-US" sz="2400" dirty="0"/>
              <a:t>the floor.  </a:t>
            </a:r>
          </a:p>
          <a:p>
            <a:pPr marL="0" indent="0">
              <a:buNone/>
            </a:pPr>
            <a:r>
              <a:rPr lang="en-US" sz="2400" dirty="0"/>
              <a:t>Turn counterclockwise to remove Tap.</a:t>
            </a:r>
          </a:p>
          <a:p>
            <a:pPr marL="0" indent="0">
              <a:buNone/>
            </a:pPr>
            <a:endParaRPr lang="en-US" dirty="0"/>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A552B951-BA84-45E0-9ED4-A47227E0F243}"/>
              </a:ext>
            </a:extLst>
          </p:cNvPr>
          <p:cNvPicPr>
            <a:picLocks noChangeAspect="1"/>
          </p:cNvPicPr>
          <p:nvPr/>
        </p:nvPicPr>
        <p:blipFill>
          <a:blip r:embed="rId2"/>
          <a:stretch>
            <a:fillRect/>
          </a:stretch>
        </p:blipFill>
        <p:spPr>
          <a:xfrm>
            <a:off x="4236098" y="1361037"/>
            <a:ext cx="4907902" cy="4572000"/>
          </a:xfrm>
          <a:prstGeom prst="rect">
            <a:avLst/>
          </a:prstGeom>
        </p:spPr>
      </p:pic>
    </p:spTree>
    <p:extLst>
      <p:ext uri="{BB962C8B-B14F-4D97-AF65-F5344CB8AC3E}">
        <p14:creationId xmlns:p14="http://schemas.microsoft.com/office/powerpoint/2010/main" val="729677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2BDC-A6C6-47C4-AA9E-B7F4A6F32EE4}"/>
              </a:ext>
            </a:extLst>
          </p:cNvPr>
          <p:cNvSpPr>
            <a:spLocks noGrp="1"/>
          </p:cNvSpPr>
          <p:nvPr>
            <p:ph type="title"/>
          </p:nvPr>
        </p:nvSpPr>
        <p:spPr>
          <a:xfrm>
            <a:off x="628650" y="365126"/>
            <a:ext cx="7886700" cy="315911"/>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23915BB6-1A42-437D-9325-89CAB665121F}"/>
              </a:ext>
            </a:extLst>
          </p:cNvPr>
          <p:cNvSpPr>
            <a:spLocks noGrp="1"/>
          </p:cNvSpPr>
          <p:nvPr>
            <p:ph idx="1"/>
          </p:nvPr>
        </p:nvSpPr>
        <p:spPr>
          <a:xfrm>
            <a:off x="139959" y="774441"/>
            <a:ext cx="8920065" cy="5718434"/>
          </a:xfrm>
        </p:spPr>
        <p:txBody>
          <a:bodyPr/>
          <a:lstStyle/>
          <a:p>
            <a:pPr marL="0" indent="0" algn="ctr">
              <a:buNone/>
            </a:pPr>
            <a:r>
              <a:rPr lang="en-US" dirty="0"/>
              <a:t>Kadee #242 Box and #148 Coupler</a:t>
            </a:r>
          </a:p>
        </p:txBody>
      </p:sp>
      <p:pic>
        <p:nvPicPr>
          <p:cNvPr id="4" name="Content Placeholder 4">
            <a:extLst>
              <a:ext uri="{FF2B5EF4-FFF2-40B4-BE49-F238E27FC236}">
                <a16:creationId xmlns:a16="http://schemas.microsoft.com/office/drawing/2014/main" id="{866DE2B6-E8B0-4C79-8C1E-A3B49C4BD559}"/>
              </a:ext>
            </a:extLst>
          </p:cNvPr>
          <p:cNvPicPr>
            <a:picLocks noChangeAspect="1"/>
          </p:cNvPicPr>
          <p:nvPr/>
        </p:nvPicPr>
        <p:blipFill>
          <a:blip r:embed="rId2"/>
          <a:stretch>
            <a:fillRect/>
          </a:stretch>
        </p:blipFill>
        <p:spPr>
          <a:xfrm>
            <a:off x="139959" y="1119673"/>
            <a:ext cx="8826759" cy="5373202"/>
          </a:xfrm>
          <a:prstGeom prst="rect">
            <a:avLst/>
          </a:prstGeom>
        </p:spPr>
      </p:pic>
    </p:spTree>
    <p:extLst>
      <p:ext uri="{BB962C8B-B14F-4D97-AF65-F5344CB8AC3E}">
        <p14:creationId xmlns:p14="http://schemas.microsoft.com/office/powerpoint/2010/main" val="4258654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A3FB-6B93-4ED6-9025-2B3B850D9F65}"/>
              </a:ext>
            </a:extLst>
          </p:cNvPr>
          <p:cNvSpPr>
            <a:spLocks noGrp="1"/>
          </p:cNvSpPr>
          <p:nvPr>
            <p:ph type="title"/>
          </p:nvPr>
        </p:nvSpPr>
        <p:spPr>
          <a:xfrm>
            <a:off x="628650" y="153950"/>
            <a:ext cx="7886700" cy="962189"/>
          </a:xfrm>
        </p:spPr>
        <p:txBody>
          <a:bodyPr>
            <a:normAutofit/>
          </a:bodyPr>
          <a:lstStyle/>
          <a:p>
            <a:pPr algn="ctr"/>
            <a:r>
              <a:rPr lang="en-US" sz="1800" dirty="0"/>
              <a:t>FINE-TUNING WITH KADEE</a:t>
            </a:r>
          </a:p>
        </p:txBody>
      </p:sp>
      <p:sp>
        <p:nvSpPr>
          <p:cNvPr id="3" name="Content Placeholder 2">
            <a:extLst>
              <a:ext uri="{FF2B5EF4-FFF2-40B4-BE49-F238E27FC236}">
                <a16:creationId xmlns:a16="http://schemas.microsoft.com/office/drawing/2014/main" id="{59D36DA1-0B96-4EE6-9613-719303E12B9C}"/>
              </a:ext>
            </a:extLst>
          </p:cNvPr>
          <p:cNvSpPr>
            <a:spLocks noGrp="1"/>
          </p:cNvSpPr>
          <p:nvPr>
            <p:ph idx="1"/>
          </p:nvPr>
        </p:nvSpPr>
        <p:spPr>
          <a:xfrm>
            <a:off x="111967" y="970385"/>
            <a:ext cx="8910735" cy="5389682"/>
          </a:xfrm>
        </p:spPr>
        <p:txBody>
          <a:bodyPr>
            <a:normAutofit/>
          </a:bodyPr>
          <a:lstStyle/>
          <a:p>
            <a:pPr marL="0" indent="0" algn="ctr">
              <a:buNone/>
            </a:pPr>
            <a:r>
              <a:rPr lang="en-US" sz="2400" dirty="0"/>
              <a:t>Shimming the Coupler Shank.</a:t>
            </a:r>
          </a:p>
          <a:p>
            <a:pPr marL="0" indent="0">
              <a:buNone/>
            </a:pPr>
            <a:r>
              <a:rPr lang="en-US" sz="2400" dirty="0"/>
              <a:t>							</a:t>
            </a:r>
          </a:p>
          <a:p>
            <a:pPr marL="0" indent="0">
              <a:buNone/>
            </a:pPr>
            <a:endParaRPr lang="en-US" sz="2400" dirty="0"/>
          </a:p>
          <a:p>
            <a:pPr marL="0" indent="0">
              <a:buNone/>
            </a:pPr>
            <a:r>
              <a:rPr lang="en-US" sz="2400" dirty="0"/>
              <a:t>									 </a:t>
            </a:r>
          </a:p>
          <a:p>
            <a:pPr marL="0" indent="0">
              <a:buNone/>
            </a:pPr>
            <a:endParaRPr lang="en-US" sz="2400" dirty="0"/>
          </a:p>
          <a:p>
            <a:pPr marL="0" indent="0">
              <a:buNone/>
            </a:pPr>
            <a:endParaRPr lang="en-US" sz="2400" dirty="0"/>
          </a:p>
          <a:p>
            <a:pPr marL="0" indent="0">
              <a:buNone/>
            </a:pPr>
            <a:r>
              <a:rPr lang="en-US" sz="2400" dirty="0"/>
              <a:t>									 .010” Styrene Shim</a:t>
            </a:r>
          </a:p>
          <a:p>
            <a:pPr marL="0" indent="0" algn="ctr">
              <a:buNone/>
            </a:pPr>
            <a:endParaRPr lang="en-US" sz="2400" dirty="0"/>
          </a:p>
        </p:txBody>
      </p:sp>
      <p:pic>
        <p:nvPicPr>
          <p:cNvPr id="7" name="Picture 6">
            <a:extLst>
              <a:ext uri="{FF2B5EF4-FFF2-40B4-BE49-F238E27FC236}">
                <a16:creationId xmlns:a16="http://schemas.microsoft.com/office/drawing/2014/main" id="{1C86664E-7CB5-42B1-9E4A-CF114645CBE0}"/>
              </a:ext>
            </a:extLst>
          </p:cNvPr>
          <p:cNvPicPr>
            <a:picLocks noChangeAspect="1"/>
          </p:cNvPicPr>
          <p:nvPr/>
        </p:nvPicPr>
        <p:blipFill>
          <a:blip r:embed="rId2"/>
          <a:stretch>
            <a:fillRect/>
          </a:stretch>
        </p:blipFill>
        <p:spPr>
          <a:xfrm>
            <a:off x="6620944" y="3942467"/>
            <a:ext cx="1984311" cy="362193"/>
          </a:xfrm>
          <a:prstGeom prst="rect">
            <a:avLst/>
          </a:prstGeom>
        </p:spPr>
      </p:pic>
      <p:pic>
        <p:nvPicPr>
          <p:cNvPr id="9" name="Picture 8">
            <a:extLst>
              <a:ext uri="{FF2B5EF4-FFF2-40B4-BE49-F238E27FC236}">
                <a16:creationId xmlns:a16="http://schemas.microsoft.com/office/drawing/2014/main" id="{79BEB87E-3A23-40D6-9D0D-2E3EE7CF1932}"/>
              </a:ext>
            </a:extLst>
          </p:cNvPr>
          <p:cNvPicPr>
            <a:picLocks noChangeAspect="1"/>
          </p:cNvPicPr>
          <p:nvPr/>
        </p:nvPicPr>
        <p:blipFill>
          <a:blip r:embed="rId3"/>
          <a:stretch>
            <a:fillRect/>
          </a:stretch>
        </p:blipFill>
        <p:spPr>
          <a:xfrm>
            <a:off x="111967" y="1575643"/>
            <a:ext cx="6190377" cy="5095842"/>
          </a:xfrm>
          <a:prstGeom prst="rect">
            <a:avLst/>
          </a:prstGeom>
        </p:spPr>
      </p:pic>
    </p:spTree>
    <p:extLst>
      <p:ext uri="{BB962C8B-B14F-4D97-AF65-F5344CB8AC3E}">
        <p14:creationId xmlns:p14="http://schemas.microsoft.com/office/powerpoint/2010/main" val="2975530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BF9D-E50A-46F0-BA18-8EE9B72C9949}"/>
              </a:ext>
            </a:extLst>
          </p:cNvPr>
          <p:cNvSpPr>
            <a:spLocks noGrp="1"/>
          </p:cNvSpPr>
          <p:nvPr>
            <p:ph type="title"/>
          </p:nvPr>
        </p:nvSpPr>
        <p:spPr>
          <a:xfrm>
            <a:off x="628650" y="121298"/>
            <a:ext cx="7886700" cy="559739"/>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3C71CFBB-E652-42D7-9C27-080E60749D76}"/>
              </a:ext>
            </a:extLst>
          </p:cNvPr>
          <p:cNvSpPr>
            <a:spLocks noGrp="1"/>
          </p:cNvSpPr>
          <p:nvPr>
            <p:ph idx="1"/>
          </p:nvPr>
        </p:nvSpPr>
        <p:spPr>
          <a:xfrm>
            <a:off x="0" y="681038"/>
            <a:ext cx="9144000" cy="6176962"/>
          </a:xfrm>
        </p:spPr>
        <p:txBody>
          <a:bodyPr>
            <a:normAutofit/>
          </a:bodyPr>
          <a:lstStyle/>
          <a:p>
            <a:pPr marL="0" indent="0" algn="ctr">
              <a:buNone/>
            </a:pPr>
            <a:r>
              <a:rPr lang="en-US" sz="2400" dirty="0"/>
              <a:t>With your Exacto Knife, carefully cut the shim so it fits </a:t>
            </a:r>
          </a:p>
          <a:p>
            <a:pPr marL="0" indent="0" algn="ctr">
              <a:buNone/>
            </a:pPr>
            <a:r>
              <a:rPr lang="en-US" sz="2400" dirty="0"/>
              <a:t>inside the Coupler Box. </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p:txBody>
      </p:sp>
      <p:pic>
        <p:nvPicPr>
          <p:cNvPr id="4" name="Picture 3">
            <a:extLst>
              <a:ext uri="{FF2B5EF4-FFF2-40B4-BE49-F238E27FC236}">
                <a16:creationId xmlns:a16="http://schemas.microsoft.com/office/drawing/2014/main" id="{6548E7BC-DC6D-4D7E-AA64-378449A449FE}"/>
              </a:ext>
            </a:extLst>
          </p:cNvPr>
          <p:cNvPicPr>
            <a:picLocks noChangeAspect="1"/>
          </p:cNvPicPr>
          <p:nvPr/>
        </p:nvPicPr>
        <p:blipFill>
          <a:blip r:embed="rId2"/>
          <a:stretch>
            <a:fillRect/>
          </a:stretch>
        </p:blipFill>
        <p:spPr>
          <a:xfrm>
            <a:off x="1087016" y="1609522"/>
            <a:ext cx="6969967" cy="5127180"/>
          </a:xfrm>
          <a:prstGeom prst="rect">
            <a:avLst/>
          </a:prstGeom>
        </p:spPr>
      </p:pic>
    </p:spTree>
    <p:extLst>
      <p:ext uri="{BB962C8B-B14F-4D97-AF65-F5344CB8AC3E}">
        <p14:creationId xmlns:p14="http://schemas.microsoft.com/office/powerpoint/2010/main" val="14170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Application of Liquid Styrene Cement</a:t>
            </a:r>
            <a:br>
              <a:rPr lang="en-US" dirty="0"/>
            </a:br>
            <a:r>
              <a:rPr lang="en-US" sz="2400" dirty="0"/>
              <a:t>(A learning Curve)</a:t>
            </a:r>
          </a:p>
        </p:txBody>
      </p:sp>
      <p:pic>
        <p:nvPicPr>
          <p:cNvPr id="5" name="Content Placeholder 4" descr="IMG_5198 (1).jpg"/>
          <p:cNvPicPr>
            <a:picLocks noGrp="1" noChangeAspect="1"/>
          </p:cNvPicPr>
          <p:nvPr>
            <p:ph idx="1"/>
          </p:nvPr>
        </p:nvPicPr>
        <p:blipFill>
          <a:blip r:embed="rId2"/>
          <a:srcRect l="-17968" r="-17968"/>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Liquid Styrene Cement works through “Capillary Action”.</a:t>
            </a:r>
            <a:br>
              <a:rPr lang="en-US" sz="2400" dirty="0"/>
            </a:br>
            <a:r>
              <a:rPr lang="en-US" sz="2400" dirty="0"/>
              <a:t>This means that you use an applicator to apply cement to the plastic joint and allow the liquid to flow between the pieces.</a:t>
            </a:r>
          </a:p>
        </p:txBody>
      </p:sp>
      <p:pic>
        <p:nvPicPr>
          <p:cNvPr id="5" name="Content Placeholder 4" descr="IMG_5205.jpg"/>
          <p:cNvPicPr>
            <a:picLocks noGrp="1" noChangeAspect="1"/>
          </p:cNvPicPr>
          <p:nvPr>
            <p:ph idx="1"/>
          </p:nvPr>
        </p:nvPicPr>
        <p:blipFill>
          <a:blip r:embed="rId2"/>
          <a:srcRect l="-17968" r="-17968"/>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Notice how we’ve moved the paint brush along the plastic joint, allowing the liquid to flow.</a:t>
            </a:r>
          </a:p>
        </p:txBody>
      </p:sp>
      <p:pic>
        <p:nvPicPr>
          <p:cNvPr id="5" name="Content Placeholder 4" descr="IMG_5207.jpg"/>
          <p:cNvPicPr>
            <a:picLocks noGrp="1" noChangeAspect="1"/>
          </p:cNvPicPr>
          <p:nvPr>
            <p:ph idx="1"/>
          </p:nvPr>
        </p:nvPicPr>
        <p:blipFill>
          <a:blip r:embed="rId2"/>
          <a:srcRect l="-17968" r="-17968"/>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Lay out your 3 pieces of the Kadee #148 assembly </a:t>
            </a:r>
            <a:br>
              <a:rPr lang="en-US" sz="2400" dirty="0"/>
            </a:br>
            <a:r>
              <a:rPr lang="en-US" sz="2400" dirty="0"/>
              <a:t>as shown.</a:t>
            </a:r>
          </a:p>
        </p:txBody>
      </p:sp>
      <p:pic>
        <p:nvPicPr>
          <p:cNvPr id="5" name="Content Placeholder 4" descr="IMG_5222.jpg"/>
          <p:cNvPicPr>
            <a:picLocks noGrp="1" noChangeAspect="1"/>
          </p:cNvPicPr>
          <p:nvPr>
            <p:ph idx="1"/>
          </p:nvPr>
        </p:nvPicPr>
        <p:blipFill>
          <a:blip r:embed="rId2"/>
          <a:srcRect l="-17968" r="-17968"/>
          <a:stretch>
            <a:fillRect/>
          </a:stretch>
        </p: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Place the Coupler in the Pocket with the Trip-Pin down.</a:t>
            </a:r>
          </a:p>
        </p:txBody>
      </p:sp>
      <p:pic>
        <p:nvPicPr>
          <p:cNvPr id="5" name="Content Placeholder 4" descr="IMG_5223.jpg"/>
          <p:cNvPicPr>
            <a:picLocks noGrp="1" noChangeAspect="1"/>
          </p:cNvPicPr>
          <p:nvPr>
            <p:ph idx="1"/>
          </p:nvPr>
        </p:nvPicPr>
        <p:blipFill>
          <a:blip r:embed="rId2"/>
          <a:srcRect l="-17968" r="-17968"/>
          <a:stretch>
            <a:fillRect/>
          </a:stretch>
        </p:blip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Note that the Coupler Lid has “Kadee” printed on 1 side.  This side MUST be facing outward or the Lid will not snap in place. Position the Lid on top of </a:t>
            </a:r>
            <a:r>
              <a:rPr lang="en-US" sz="2400"/>
              <a:t>the opening, </a:t>
            </a:r>
            <a:r>
              <a:rPr lang="en-US" sz="2400" dirty="0"/>
              <a:t>and with pressure, snap </a:t>
            </a:r>
            <a:r>
              <a:rPr lang="en-US" sz="2400"/>
              <a:t>in place.</a:t>
            </a:r>
            <a:endParaRPr lang="en-US" sz="2400" dirty="0"/>
          </a:p>
        </p:txBody>
      </p:sp>
      <p:pic>
        <p:nvPicPr>
          <p:cNvPr id="5" name="Content Placeholder 4" descr="IMG_5225.jpg"/>
          <p:cNvPicPr>
            <a:picLocks noGrp="1" noChangeAspect="1"/>
          </p:cNvPicPr>
          <p:nvPr>
            <p:ph idx="1"/>
          </p:nvPr>
        </p:nvPicPr>
        <p:blipFill>
          <a:blip r:embed="rId2"/>
          <a:srcRect l="-17968" r="-17968"/>
          <a:stretch>
            <a:fillRect/>
          </a:stretch>
        </p:blipFill>
        <p:spPr>
          <a:xfrm>
            <a:off x="192430" y="2222886"/>
            <a:ext cx="7886700" cy="435133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0743"/>
          </a:xfrm>
        </p:spPr>
        <p:txBody>
          <a:bodyPr/>
          <a:lstStyle/>
          <a:p>
            <a:pPr algn="ctr"/>
            <a:r>
              <a:rPr lang="en-US" dirty="0"/>
              <a:t>FINE-TUNING WITH KADEE</a:t>
            </a:r>
          </a:p>
        </p:txBody>
      </p:sp>
      <p:sp>
        <p:nvSpPr>
          <p:cNvPr id="4" name="Content Placeholder 3"/>
          <p:cNvSpPr>
            <a:spLocks noGrp="1"/>
          </p:cNvSpPr>
          <p:nvPr>
            <p:ph idx="1"/>
          </p:nvPr>
        </p:nvSpPr>
        <p:spPr>
          <a:xfrm>
            <a:off x="159313" y="1085869"/>
            <a:ext cx="9291825" cy="6027494"/>
          </a:xfrm>
        </p:spPr>
        <p:txBody>
          <a:bodyPr/>
          <a:lstStyle/>
          <a:p>
            <a:pPr algn="ctr">
              <a:buNone/>
            </a:pPr>
            <a:r>
              <a:rPr lang="en-US" sz="3200" dirty="0">
                <a:solidFill>
                  <a:srgbClr val="3366FF"/>
                </a:solidFill>
              </a:rPr>
              <a:t>Proper Coupler Height </a:t>
            </a:r>
          </a:p>
          <a:p>
            <a:pPr algn="ctr">
              <a:buNone/>
            </a:pPr>
            <a:r>
              <a:rPr lang="en-US" sz="3200" u="sng" dirty="0">
                <a:solidFill>
                  <a:srgbClr val="3366FF"/>
                </a:solidFill>
              </a:rPr>
              <a:t>IS SO IMPORTANT</a:t>
            </a: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r>
              <a:rPr lang="en-US" sz="2400" dirty="0">
                <a:solidFill>
                  <a:srgbClr val="000000"/>
                </a:solidFill>
                <a:ea typeface="Microsoft YaHei" charset="0"/>
                <a:cs typeface="Microsoft YaHei" charset="0"/>
              </a:rPr>
              <a:t>Use a coupler height gauge NOT another car to check coupler height</a:t>
            </a:r>
          </a:p>
        </p:txBody>
      </p:sp>
      <p:pic>
        <p:nvPicPr>
          <p:cNvPr id="5" name="Picture 4"/>
          <p:cNvPicPr>
            <a:picLocks noChangeAspect="1" noChangeArrowheads="1"/>
          </p:cNvPicPr>
          <p:nvPr/>
        </p:nvPicPr>
        <p:blipFill>
          <a:blip r:embed="rId2"/>
          <a:srcRect/>
          <a:stretch>
            <a:fillRect/>
          </a:stretch>
        </p:blipFill>
        <p:spPr bwMode="auto">
          <a:xfrm>
            <a:off x="1269968" y="2328177"/>
            <a:ext cx="6524691" cy="3662508"/>
          </a:xfrm>
          <a:prstGeom prst="rect">
            <a:avLst/>
          </a:prstGeom>
          <a:noFill/>
          <a:ln w="9525" cap="flat">
            <a:noFill/>
            <a:round/>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74645"/>
            <a:ext cx="7886700" cy="606392"/>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93306" y="755780"/>
            <a:ext cx="8929396" cy="6027575"/>
          </a:xfrm>
        </p:spPr>
        <p:txBody>
          <a:bodyPr>
            <a:normAutofit/>
          </a:bodyPr>
          <a:lstStyle/>
          <a:p>
            <a:pPr marL="0" indent="0">
              <a:buNone/>
            </a:pPr>
            <a:r>
              <a:rPr lang="en-US" sz="3200" dirty="0"/>
              <a:t>Use the #256 Screw to attach the assembled Coupler Box to the bottom of the Car Floor.  </a:t>
            </a:r>
          </a:p>
          <a:p>
            <a:pPr marL="0" indent="0">
              <a:buNone/>
            </a:pPr>
            <a:r>
              <a:rPr lang="en-US" sz="3200" dirty="0"/>
              <a:t>Do not overtighten the screw.</a:t>
            </a:r>
          </a:p>
        </p:txBody>
      </p:sp>
      <p:pic>
        <p:nvPicPr>
          <p:cNvPr id="7" name="Picture 6">
            <a:extLst>
              <a:ext uri="{FF2B5EF4-FFF2-40B4-BE49-F238E27FC236}">
                <a16:creationId xmlns:a16="http://schemas.microsoft.com/office/drawing/2014/main" id="{0145E5F3-F048-47FC-AE8A-FCD420F530D2}"/>
              </a:ext>
            </a:extLst>
          </p:cNvPr>
          <p:cNvPicPr>
            <a:picLocks noChangeAspect="1"/>
          </p:cNvPicPr>
          <p:nvPr/>
        </p:nvPicPr>
        <p:blipFill>
          <a:blip r:embed="rId2"/>
          <a:stretch>
            <a:fillRect/>
          </a:stretch>
        </p:blipFill>
        <p:spPr>
          <a:xfrm>
            <a:off x="1306869" y="2286000"/>
            <a:ext cx="6096000" cy="4572000"/>
          </a:xfrm>
          <a:prstGeom prst="rect">
            <a:avLst/>
          </a:prstGeom>
        </p:spPr>
      </p:pic>
    </p:spTree>
    <p:extLst>
      <p:ext uri="{BB962C8B-B14F-4D97-AF65-F5344CB8AC3E}">
        <p14:creationId xmlns:p14="http://schemas.microsoft.com/office/powerpoint/2010/main" val="2746852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74645"/>
            <a:ext cx="7886700" cy="606392"/>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93306" y="755780"/>
            <a:ext cx="8929396" cy="6027575"/>
          </a:xfrm>
        </p:spPr>
        <p:txBody>
          <a:bodyPr>
            <a:normAutofit/>
          </a:bodyPr>
          <a:lstStyle/>
          <a:p>
            <a:pPr marL="0" indent="0">
              <a:buNone/>
            </a:pPr>
            <a:r>
              <a:rPr lang="en-US" sz="3200" dirty="0"/>
              <a:t>The Coupler should swing freely from side-to-side. </a:t>
            </a:r>
          </a:p>
          <a:p>
            <a:pPr marL="0" indent="0">
              <a:buNone/>
            </a:pPr>
            <a:r>
              <a:rPr lang="en-US" sz="3200" dirty="0"/>
              <a:t>If the Coupler sticks at either end, the Mounting Screw is too tight.  </a:t>
            </a:r>
          </a:p>
          <a:p>
            <a:pPr marL="0" indent="0">
              <a:buNone/>
            </a:pPr>
            <a:r>
              <a:rPr lang="en-US" sz="3200" dirty="0"/>
              <a:t>Slowly back-off the Screw until the Coupler freely returns to center.</a:t>
            </a:r>
          </a:p>
          <a:p>
            <a:pPr marL="0" indent="0">
              <a:buNone/>
            </a:pPr>
            <a:endParaRPr lang="en-US" sz="3200" dirty="0"/>
          </a:p>
        </p:txBody>
      </p:sp>
      <p:pic>
        <p:nvPicPr>
          <p:cNvPr id="5" name="Picture 4">
            <a:extLst>
              <a:ext uri="{FF2B5EF4-FFF2-40B4-BE49-F238E27FC236}">
                <a16:creationId xmlns:a16="http://schemas.microsoft.com/office/drawing/2014/main" id="{2996134E-0919-4073-A7EF-9608B0A01858}"/>
              </a:ext>
            </a:extLst>
          </p:cNvPr>
          <p:cNvPicPr>
            <a:picLocks noChangeAspect="1"/>
          </p:cNvPicPr>
          <p:nvPr/>
        </p:nvPicPr>
        <p:blipFill>
          <a:blip r:embed="rId2"/>
          <a:stretch>
            <a:fillRect/>
          </a:stretch>
        </p:blipFill>
        <p:spPr>
          <a:xfrm>
            <a:off x="4812070" y="3304397"/>
            <a:ext cx="4238624" cy="3478958"/>
          </a:xfrm>
          <a:prstGeom prst="rect">
            <a:avLst/>
          </a:prstGeom>
        </p:spPr>
      </p:pic>
      <p:pic>
        <p:nvPicPr>
          <p:cNvPr id="6" name="Picture 5">
            <a:extLst>
              <a:ext uri="{FF2B5EF4-FFF2-40B4-BE49-F238E27FC236}">
                <a16:creationId xmlns:a16="http://schemas.microsoft.com/office/drawing/2014/main" id="{0BAD17C6-E868-4E1B-935A-521A34CE2FEE}"/>
              </a:ext>
            </a:extLst>
          </p:cNvPr>
          <p:cNvPicPr>
            <a:picLocks noChangeAspect="1"/>
          </p:cNvPicPr>
          <p:nvPr/>
        </p:nvPicPr>
        <p:blipFill>
          <a:blip r:embed="rId3"/>
          <a:stretch>
            <a:fillRect/>
          </a:stretch>
        </p:blipFill>
        <p:spPr>
          <a:xfrm>
            <a:off x="333376" y="3304397"/>
            <a:ext cx="4238624" cy="3391678"/>
          </a:xfrm>
          <a:prstGeom prst="rect">
            <a:avLst/>
          </a:prstGeom>
        </p:spPr>
      </p:pic>
    </p:spTree>
    <p:extLst>
      <p:ext uri="{BB962C8B-B14F-4D97-AF65-F5344CB8AC3E}">
        <p14:creationId xmlns:p14="http://schemas.microsoft.com/office/powerpoint/2010/main" val="1430801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74645"/>
            <a:ext cx="7886700" cy="606392"/>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93306" y="755780"/>
            <a:ext cx="8929396" cy="6027575"/>
          </a:xfrm>
        </p:spPr>
        <p:txBody>
          <a:bodyPr>
            <a:normAutofit/>
          </a:bodyPr>
          <a:lstStyle/>
          <a:p>
            <a:pPr marL="0" indent="0">
              <a:buNone/>
            </a:pPr>
            <a:r>
              <a:rPr lang="en-US" sz="3200" dirty="0"/>
              <a:t>Install the Frame and the Trucks on the Car.</a:t>
            </a:r>
          </a:p>
        </p:txBody>
      </p:sp>
      <p:pic>
        <p:nvPicPr>
          <p:cNvPr id="5" name="Picture 4">
            <a:extLst>
              <a:ext uri="{FF2B5EF4-FFF2-40B4-BE49-F238E27FC236}">
                <a16:creationId xmlns:a16="http://schemas.microsoft.com/office/drawing/2014/main" id="{989400CD-F3F4-43A7-BB8A-951B1F026792}"/>
              </a:ext>
            </a:extLst>
          </p:cNvPr>
          <p:cNvPicPr>
            <a:picLocks noChangeAspect="1"/>
          </p:cNvPicPr>
          <p:nvPr/>
        </p:nvPicPr>
        <p:blipFill>
          <a:blip r:embed="rId2"/>
          <a:stretch>
            <a:fillRect/>
          </a:stretch>
        </p:blipFill>
        <p:spPr>
          <a:xfrm>
            <a:off x="933450" y="1524001"/>
            <a:ext cx="7258050" cy="5057774"/>
          </a:xfrm>
          <a:prstGeom prst="rect">
            <a:avLst/>
          </a:prstGeom>
        </p:spPr>
      </p:pic>
    </p:spTree>
    <p:extLst>
      <p:ext uri="{BB962C8B-B14F-4D97-AF65-F5344CB8AC3E}">
        <p14:creationId xmlns:p14="http://schemas.microsoft.com/office/powerpoint/2010/main" val="2443539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F39E-1A1D-45FF-B286-8A3FF265137B}"/>
              </a:ext>
            </a:extLst>
          </p:cNvPr>
          <p:cNvSpPr>
            <a:spLocks noGrp="1"/>
          </p:cNvSpPr>
          <p:nvPr>
            <p:ph type="title"/>
          </p:nvPr>
        </p:nvSpPr>
        <p:spPr>
          <a:xfrm>
            <a:off x="628650" y="169085"/>
            <a:ext cx="7886700" cy="418744"/>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ABD0E6F6-F3E7-49BF-AC69-A80047A4810B}"/>
              </a:ext>
            </a:extLst>
          </p:cNvPr>
          <p:cNvSpPr>
            <a:spLocks noGrp="1"/>
          </p:cNvSpPr>
          <p:nvPr>
            <p:ph idx="1"/>
          </p:nvPr>
        </p:nvSpPr>
        <p:spPr>
          <a:xfrm>
            <a:off x="74645" y="587830"/>
            <a:ext cx="8966718" cy="6204856"/>
          </a:xfrm>
        </p:spPr>
        <p:txBody>
          <a:bodyPr/>
          <a:lstStyle/>
          <a:p>
            <a:pPr marL="0" indent="0">
              <a:buNone/>
            </a:pPr>
            <a:r>
              <a:rPr lang="en-US" sz="2400" dirty="0"/>
              <a:t>Now we’re going to check to see that the Coupler is at the correct height.  We’ll also be checking the Trip-Pin clearance.  Note that the Trip-Pin is just above the platform on the Coupler Gauge.</a:t>
            </a:r>
          </a:p>
          <a:p>
            <a:pPr marL="0" indent="0">
              <a:buNone/>
            </a:pPr>
            <a:endParaRPr lang="en-US" dirty="0"/>
          </a:p>
        </p:txBody>
      </p:sp>
      <p:pic>
        <p:nvPicPr>
          <p:cNvPr id="5" name="Picture 4">
            <a:extLst>
              <a:ext uri="{FF2B5EF4-FFF2-40B4-BE49-F238E27FC236}">
                <a16:creationId xmlns:a16="http://schemas.microsoft.com/office/drawing/2014/main" id="{875DA83C-894A-4B78-BE39-58516135CCCF}"/>
              </a:ext>
            </a:extLst>
          </p:cNvPr>
          <p:cNvPicPr>
            <a:picLocks noChangeAspect="1"/>
          </p:cNvPicPr>
          <p:nvPr/>
        </p:nvPicPr>
        <p:blipFill>
          <a:blip r:embed="rId2"/>
          <a:stretch>
            <a:fillRect/>
          </a:stretch>
        </p:blipFill>
        <p:spPr>
          <a:xfrm>
            <a:off x="1329612" y="1856793"/>
            <a:ext cx="6456784" cy="4832122"/>
          </a:xfrm>
          <a:prstGeom prst="rect">
            <a:avLst/>
          </a:prstGeom>
        </p:spPr>
      </p:pic>
    </p:spTree>
    <p:extLst>
      <p:ext uri="{BB962C8B-B14F-4D97-AF65-F5344CB8AC3E}">
        <p14:creationId xmlns:p14="http://schemas.microsoft.com/office/powerpoint/2010/main" val="2583765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F39E-1A1D-45FF-B286-8A3FF265137B}"/>
              </a:ext>
            </a:extLst>
          </p:cNvPr>
          <p:cNvSpPr>
            <a:spLocks noGrp="1"/>
          </p:cNvSpPr>
          <p:nvPr>
            <p:ph type="title"/>
          </p:nvPr>
        </p:nvSpPr>
        <p:spPr>
          <a:xfrm>
            <a:off x="628650" y="169085"/>
            <a:ext cx="7886700" cy="418744"/>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ABD0E6F6-F3E7-49BF-AC69-A80047A4810B}"/>
              </a:ext>
            </a:extLst>
          </p:cNvPr>
          <p:cNvSpPr>
            <a:spLocks noGrp="1"/>
          </p:cNvSpPr>
          <p:nvPr>
            <p:ph idx="1"/>
          </p:nvPr>
        </p:nvSpPr>
        <p:spPr>
          <a:xfrm>
            <a:off x="74645" y="587830"/>
            <a:ext cx="8966718" cy="6204856"/>
          </a:xfrm>
        </p:spPr>
        <p:txBody>
          <a:bodyPr>
            <a:normAutofit fontScale="92500" lnSpcReduction="20000"/>
          </a:bodyPr>
          <a:lstStyle/>
          <a:p>
            <a:pPr marL="0" indent="0" algn="ctr">
              <a:buNone/>
            </a:pPr>
            <a:r>
              <a:rPr lang="en-US" sz="3600" dirty="0"/>
              <a:t>Trip Pins</a:t>
            </a:r>
            <a:endParaRPr lang="en-US" sz="2800" dirty="0"/>
          </a:p>
          <a:p>
            <a:pPr marL="0" indent="0">
              <a:buNone/>
            </a:pPr>
            <a:r>
              <a:rPr lang="en-US" sz="2400" dirty="0">
                <a:solidFill>
                  <a:srgbClr val="000000"/>
                </a:solidFill>
                <a:ea typeface="Microsoft YaHei" charset="0"/>
                <a:cs typeface="Microsoft YaHei" charset="0"/>
              </a:rPr>
              <a:t>Trip Pins are factory set. </a:t>
            </a:r>
          </a:p>
          <a:p>
            <a:pPr marL="0" indent="0">
              <a:buNone/>
            </a:pPr>
            <a:r>
              <a:rPr lang="en-US" sz="2400" dirty="0">
                <a:solidFill>
                  <a:srgbClr val="000000"/>
                </a:solidFill>
                <a:ea typeface="Microsoft YaHei" charset="0"/>
                <a:cs typeface="Microsoft YaHei" charset="0"/>
              </a:rPr>
              <a:t>You should not need to bend the trip pin if your coupler is mounted correctly. </a:t>
            </a:r>
          </a:p>
          <a:p>
            <a:pPr marL="0" indent="0">
              <a:buNone/>
            </a:pPr>
            <a:r>
              <a:rPr lang="en-US" sz="2400" dirty="0">
                <a:solidFill>
                  <a:srgbClr val="000000"/>
                </a:solidFill>
                <a:ea typeface="Microsoft YaHei" charset="0"/>
                <a:cs typeface="Microsoft YaHei" charset="0"/>
              </a:rPr>
              <a:t>If you think you need to bend the trip pin, you probably have the coupler mounted at an incorrect height. </a:t>
            </a:r>
          </a:p>
          <a:p>
            <a:pPr marL="0" indent="0">
              <a:buNone/>
            </a:pPr>
            <a:r>
              <a:rPr lang="en-US" sz="2400" dirty="0">
                <a:solidFill>
                  <a:srgbClr val="000000"/>
                </a:solidFill>
                <a:ea typeface="Microsoft YaHei" charset="0"/>
                <a:cs typeface="Microsoft YaHei" charset="0"/>
              </a:rPr>
              <a:t>Fine tune your coupler mounting height.</a:t>
            </a: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r>
              <a:rPr lang="en-US" sz="2400" dirty="0">
                <a:solidFill>
                  <a:srgbClr val="000000"/>
                </a:solidFill>
                <a:ea typeface="Microsoft YaHei" charset="0"/>
                <a:cs typeface="Microsoft YaHei" charset="0"/>
              </a:rPr>
              <a:t>	</a:t>
            </a:r>
          </a:p>
          <a:p>
            <a:pPr marL="0" indent="0">
              <a:buNone/>
            </a:pPr>
            <a:r>
              <a:rPr lang="en-US" sz="2400" dirty="0">
                <a:solidFill>
                  <a:srgbClr val="000000"/>
                </a:solidFill>
                <a:ea typeface="Microsoft YaHei" charset="0"/>
                <a:cs typeface="Microsoft YaHei" charset="0"/>
              </a:rPr>
              <a:t>Correct Trip Pin					Trip Pin that is now not 									going to function correctly 								because of bending.</a:t>
            </a: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2400" dirty="0">
              <a:solidFill>
                <a:srgbClr val="000000"/>
              </a:solidFill>
              <a:ea typeface="Microsoft YaHei" charset="0"/>
              <a:cs typeface="Microsoft YaHei" charset="0"/>
            </a:endParaRPr>
          </a:p>
          <a:p>
            <a:pPr marL="0" indent="0">
              <a:buNone/>
            </a:pPr>
            <a:endParaRPr lang="en-US" sz="3600" dirty="0"/>
          </a:p>
        </p:txBody>
      </p:sp>
      <p:pic>
        <p:nvPicPr>
          <p:cNvPr id="6" name="Picture 5"/>
          <p:cNvPicPr>
            <a:picLocks noChangeAspect="1" noChangeArrowheads="1"/>
          </p:cNvPicPr>
          <p:nvPr/>
        </p:nvPicPr>
        <p:blipFill>
          <a:blip r:embed="rId2"/>
          <a:srcRect/>
          <a:stretch>
            <a:fillRect/>
          </a:stretch>
        </p:blipFill>
        <p:spPr bwMode="auto">
          <a:xfrm>
            <a:off x="189463" y="2748859"/>
            <a:ext cx="8851900" cy="2782150"/>
          </a:xfrm>
          <a:prstGeom prst="rect">
            <a:avLst/>
          </a:prstGeom>
          <a:noFill/>
          <a:ln w="9525" cap="flat">
            <a:noFill/>
            <a:round/>
            <a:headEnd/>
            <a:tailEnd/>
          </a:ln>
          <a:effectLst/>
        </p:spPr>
      </p:pic>
    </p:spTree>
    <p:extLst>
      <p:ext uri="{BB962C8B-B14F-4D97-AF65-F5344CB8AC3E}">
        <p14:creationId xmlns:p14="http://schemas.microsoft.com/office/powerpoint/2010/main" val="2583765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139960"/>
            <a:ext cx="7886700" cy="54107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139959" y="681038"/>
            <a:ext cx="9004041" cy="6037002"/>
          </a:xfrm>
        </p:spPr>
        <p:txBody>
          <a:bodyPr>
            <a:normAutofit/>
          </a:bodyPr>
          <a:lstStyle/>
          <a:p>
            <a:pPr marL="0" indent="0" algn="ctr">
              <a:buNone/>
            </a:pPr>
            <a:r>
              <a:rPr lang="en-US" sz="3200" dirty="0"/>
              <a:t>Assembling the Kadee #5 in a #232 Box.</a:t>
            </a:r>
          </a:p>
          <a:p>
            <a:pPr marL="0" indent="0" algn="ctr">
              <a:buNone/>
            </a:pPr>
            <a:r>
              <a:rPr lang="en-US" sz="3200" dirty="0"/>
              <a:t>Lay out the 4 parts in this order.</a:t>
            </a:r>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endParaRPr lang="en-US" sz="3200" dirty="0"/>
          </a:p>
        </p:txBody>
      </p:sp>
      <p:pic>
        <p:nvPicPr>
          <p:cNvPr id="6" name="Picture 5">
            <a:extLst>
              <a:ext uri="{FF2B5EF4-FFF2-40B4-BE49-F238E27FC236}">
                <a16:creationId xmlns:a16="http://schemas.microsoft.com/office/drawing/2014/main" id="{F88B4B93-E637-8E1E-84D1-A1FB74571D52}"/>
              </a:ext>
            </a:extLst>
          </p:cNvPr>
          <p:cNvPicPr>
            <a:picLocks noChangeAspect="1"/>
          </p:cNvPicPr>
          <p:nvPr/>
        </p:nvPicPr>
        <p:blipFill>
          <a:blip r:embed="rId2"/>
          <a:stretch>
            <a:fillRect/>
          </a:stretch>
        </p:blipFill>
        <p:spPr>
          <a:xfrm>
            <a:off x="0" y="1740310"/>
            <a:ext cx="9144000" cy="5117690"/>
          </a:xfrm>
          <a:prstGeom prst="rect">
            <a:avLst/>
          </a:prstGeom>
        </p:spPr>
      </p:pic>
    </p:spTree>
    <p:extLst>
      <p:ext uri="{BB962C8B-B14F-4D97-AF65-F5344CB8AC3E}">
        <p14:creationId xmlns:p14="http://schemas.microsoft.com/office/powerpoint/2010/main" val="1918859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139960"/>
            <a:ext cx="7886700" cy="54107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1" y="681037"/>
            <a:ext cx="9069355" cy="6102318"/>
          </a:xfrm>
        </p:spPr>
        <p:txBody>
          <a:bodyPr>
            <a:normAutofit/>
          </a:bodyPr>
          <a:lstStyle/>
          <a:p>
            <a:pPr marL="0" indent="0">
              <a:buNone/>
            </a:pPr>
            <a:r>
              <a:rPr lang="en-US" sz="2400" dirty="0"/>
              <a:t>Place the Bronze-Phosphor </a:t>
            </a:r>
          </a:p>
          <a:p>
            <a:pPr marL="0" indent="0">
              <a:buNone/>
            </a:pPr>
            <a:r>
              <a:rPr lang="en-US" sz="2400" dirty="0"/>
              <a:t>Spring in the Coupler Box.  </a:t>
            </a:r>
          </a:p>
          <a:p>
            <a:pPr marL="0" indent="0">
              <a:buNone/>
            </a:pPr>
            <a:endParaRPr lang="en-US" sz="2400" dirty="0"/>
          </a:p>
          <a:p>
            <a:pPr marL="0" indent="0">
              <a:buNone/>
            </a:pPr>
            <a:r>
              <a:rPr lang="en-US" sz="2400" dirty="0"/>
              <a:t>The Bronze-Phosphor </a:t>
            </a:r>
          </a:p>
          <a:p>
            <a:pPr marL="0" indent="0">
              <a:buNone/>
            </a:pPr>
            <a:r>
              <a:rPr lang="en-US" sz="2400" dirty="0"/>
              <a:t>Spring should always be above</a:t>
            </a:r>
          </a:p>
          <a:p>
            <a:pPr marL="0" indent="0">
              <a:buNone/>
            </a:pPr>
            <a:r>
              <a:rPr lang="en-US" sz="2400" dirty="0"/>
              <a:t> the Coupler so that the </a:t>
            </a:r>
          </a:p>
          <a:p>
            <a:pPr marL="0" indent="0">
              <a:buNone/>
            </a:pPr>
            <a:r>
              <a:rPr lang="en-US" sz="2400" dirty="0"/>
              <a:t>Coupler will center itself.  </a:t>
            </a:r>
          </a:p>
          <a:p>
            <a:pPr marL="0" indent="0">
              <a:buNone/>
            </a:pPr>
            <a:endParaRPr lang="en-US" sz="2400" dirty="0"/>
          </a:p>
          <a:p>
            <a:pPr marL="0" indent="0">
              <a:buNone/>
            </a:pPr>
            <a:r>
              <a:rPr lang="en-US" sz="2400" dirty="0"/>
              <a:t>Then place the Coupler in the </a:t>
            </a:r>
          </a:p>
          <a:p>
            <a:pPr marL="0" indent="0">
              <a:buNone/>
            </a:pPr>
            <a:r>
              <a:rPr lang="en-US" sz="2400" dirty="0"/>
              <a:t>Box with the Trip Pin pointing</a:t>
            </a:r>
          </a:p>
          <a:p>
            <a:pPr marL="0" indent="0">
              <a:buNone/>
            </a:pPr>
            <a:r>
              <a:rPr lang="en-US" sz="2400" dirty="0"/>
              <a:t> up. </a:t>
            </a:r>
          </a:p>
          <a:p>
            <a:pPr marL="0" indent="0">
              <a:buNone/>
            </a:pPr>
            <a:endParaRPr lang="en-US" sz="2400" dirty="0"/>
          </a:p>
        </p:txBody>
      </p:sp>
      <p:pic>
        <p:nvPicPr>
          <p:cNvPr id="6" name="Picture 5">
            <a:extLst>
              <a:ext uri="{FF2B5EF4-FFF2-40B4-BE49-F238E27FC236}">
                <a16:creationId xmlns:a16="http://schemas.microsoft.com/office/drawing/2014/main" id="{8547D88F-0F15-B656-4073-D09D8C1A2303}"/>
              </a:ext>
            </a:extLst>
          </p:cNvPr>
          <p:cNvPicPr>
            <a:picLocks noChangeAspect="1"/>
          </p:cNvPicPr>
          <p:nvPr/>
        </p:nvPicPr>
        <p:blipFill>
          <a:blip r:embed="rId2"/>
          <a:stretch>
            <a:fillRect/>
          </a:stretch>
        </p:blipFill>
        <p:spPr>
          <a:xfrm>
            <a:off x="4188542" y="1222114"/>
            <a:ext cx="4955458" cy="3687098"/>
          </a:xfrm>
          <a:prstGeom prst="rect">
            <a:avLst/>
          </a:prstGeom>
        </p:spPr>
      </p:pic>
    </p:spTree>
    <p:extLst>
      <p:ext uri="{BB962C8B-B14F-4D97-AF65-F5344CB8AC3E}">
        <p14:creationId xmlns:p14="http://schemas.microsoft.com/office/powerpoint/2010/main" val="3483246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57199"/>
          </a:xfrm>
        </p:spPr>
        <p:txBody>
          <a:bodyPr>
            <a:normAutofit/>
          </a:bodyPr>
          <a:lstStyle/>
          <a:p>
            <a:pPr algn="ctr"/>
            <a:r>
              <a:rPr lang="en-US" sz="2400"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21298" y="671804"/>
            <a:ext cx="8938726" cy="6036905"/>
          </a:xfrm>
        </p:spPr>
        <p:txBody>
          <a:bodyPr/>
          <a:lstStyle/>
          <a:p>
            <a:pPr marL="0" indent="0" algn="ctr">
              <a:buNone/>
            </a:pPr>
            <a:r>
              <a:rPr lang="en-US" sz="2400" b="1" dirty="0"/>
              <a:t>Correct orientation of the Kadee #5 Coupler and Box, </a:t>
            </a:r>
          </a:p>
          <a:p>
            <a:pPr marL="0" indent="0" algn="ctr">
              <a:buNone/>
            </a:pPr>
            <a:r>
              <a:rPr lang="en-US" sz="2400" b="1" dirty="0"/>
              <a:t>but</a:t>
            </a:r>
            <a:r>
              <a:rPr lang="en-US" sz="2400" dirty="0"/>
              <a:t> </a:t>
            </a:r>
            <a:r>
              <a:rPr lang="en-US" sz="2400" b="1" dirty="0"/>
              <a:t>without Shim installed.  You can now put the Coupler Lid on.</a:t>
            </a:r>
          </a:p>
          <a:p>
            <a:pPr marL="0" indent="0" algn="ctr">
              <a:buNone/>
            </a:pPr>
            <a:r>
              <a:rPr lang="en-US" sz="2400" b="1" dirty="0"/>
              <a:t>The lid on the #232 Box does not snap on.</a:t>
            </a:r>
            <a:endParaRPr lang="en-US" b="1" dirty="0"/>
          </a:p>
          <a:p>
            <a:pPr marL="0" indent="0">
              <a:buNone/>
            </a:pPr>
            <a:endParaRPr lang="en-US" dirty="0"/>
          </a:p>
        </p:txBody>
      </p:sp>
      <p:pic>
        <p:nvPicPr>
          <p:cNvPr id="6" name="Picture 5" descr="A picture containing metalware">
            <a:extLst>
              <a:ext uri="{FF2B5EF4-FFF2-40B4-BE49-F238E27FC236}">
                <a16:creationId xmlns:a16="http://schemas.microsoft.com/office/drawing/2014/main" id="{55DFBAA1-DFDB-01D7-4930-9571A4F2DDA9}"/>
              </a:ext>
            </a:extLst>
          </p:cNvPr>
          <p:cNvPicPr>
            <a:picLocks noChangeAspect="1"/>
          </p:cNvPicPr>
          <p:nvPr/>
        </p:nvPicPr>
        <p:blipFill>
          <a:blip r:embed="rId2"/>
          <a:stretch>
            <a:fillRect/>
          </a:stretch>
        </p:blipFill>
        <p:spPr>
          <a:xfrm>
            <a:off x="0" y="1946786"/>
            <a:ext cx="9144000" cy="5088195"/>
          </a:xfrm>
          <a:prstGeom prst="rect">
            <a:avLst/>
          </a:prstGeom>
        </p:spPr>
      </p:pic>
    </p:spTree>
    <p:extLst>
      <p:ext uri="{BB962C8B-B14F-4D97-AF65-F5344CB8AC3E}">
        <p14:creationId xmlns:p14="http://schemas.microsoft.com/office/powerpoint/2010/main" val="2806555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Without a snap-on lid you must hold the Coupler together.  </a:t>
            </a:r>
            <a:br>
              <a:rPr lang="en-US" sz="2400" dirty="0"/>
            </a:br>
            <a:r>
              <a:rPr lang="en-US" sz="2400" dirty="0"/>
              <a:t>Note that this Coupler droops.</a:t>
            </a:r>
          </a:p>
        </p:txBody>
      </p:sp>
      <p:pic>
        <p:nvPicPr>
          <p:cNvPr id="5" name="Content Placeholder 4" descr="IMG_5230.jpg"/>
          <p:cNvPicPr>
            <a:picLocks noGrp="1" noChangeAspect="1"/>
          </p:cNvPicPr>
          <p:nvPr>
            <p:ph idx="1"/>
          </p:nvPr>
        </p:nvPicPr>
        <p:blipFill>
          <a:blip r:embed="rId2"/>
          <a:srcRect l="-17968" r="-17968"/>
          <a:stretch>
            <a:fillRect/>
          </a:stretch>
        </p:blipFill>
        <p:spPr>
          <a:xfrm>
            <a:off x="628650" y="2346582"/>
            <a:ext cx="7886700" cy="4351338"/>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365127"/>
            <a:ext cx="7886700" cy="577266"/>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9004041" cy="5766317"/>
          </a:xfrm>
        </p:spPr>
        <p:txBody>
          <a:bodyPr/>
          <a:lstStyle/>
          <a:p>
            <a:pPr marL="0" indent="0">
              <a:buNone/>
            </a:pPr>
            <a:r>
              <a:rPr lang="en-US" sz="2400" dirty="0"/>
              <a:t>Without the Shim inside the Coupler Box the #5 Kadee Coupler has some vertical “play”, causing it to droop.  Many people will accept this.  </a:t>
            </a:r>
          </a:p>
          <a:p>
            <a:pPr marL="0" indent="0">
              <a:buNone/>
            </a:pPr>
            <a:r>
              <a:rPr lang="en-US" sz="2400" dirty="0"/>
              <a:t>They should not because:</a:t>
            </a:r>
          </a:p>
          <a:p>
            <a:pPr marL="0" indent="0">
              <a:buNone/>
            </a:pPr>
            <a:endParaRPr lang="en-US" sz="2400" dirty="0"/>
          </a:p>
          <a:p>
            <a:pPr marL="457200" indent="-457200">
              <a:buAutoNum type="arabicPeriod"/>
            </a:pPr>
            <a:r>
              <a:rPr lang="en-US" sz="2400" dirty="0"/>
              <a:t>The Trip-pin is too low </a:t>
            </a:r>
          </a:p>
          <a:p>
            <a:pPr marL="0" indent="0">
              <a:buNone/>
            </a:pPr>
            <a:r>
              <a:rPr lang="en-US" sz="2400" dirty="0"/>
              <a:t>      and will cause a derailment.</a:t>
            </a:r>
          </a:p>
          <a:p>
            <a:pPr marL="0" indent="0">
              <a:buNone/>
            </a:pPr>
            <a:endParaRPr lang="en-US" sz="2400" dirty="0"/>
          </a:p>
          <a:p>
            <a:pPr marL="457200" indent="-457200">
              <a:buAutoNum type="arabicPeriod" startAt="2"/>
            </a:pPr>
            <a:r>
              <a:rPr lang="en-US" sz="2400" dirty="0"/>
              <a:t>When the train goes up a </a:t>
            </a:r>
          </a:p>
          <a:p>
            <a:pPr marL="0" indent="0">
              <a:buNone/>
            </a:pPr>
            <a:r>
              <a:rPr lang="en-US" sz="2400" dirty="0"/>
              <a:t>       grade it will likely </a:t>
            </a:r>
          </a:p>
          <a:p>
            <a:pPr marL="0" indent="0">
              <a:buNone/>
            </a:pPr>
            <a:r>
              <a:rPr lang="en-US" sz="2400" dirty="0"/>
              <a:t>       uncouple.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A2689BCF-78DF-476E-95C1-CA2A731539E4}"/>
              </a:ext>
            </a:extLst>
          </p:cNvPr>
          <p:cNvPicPr>
            <a:picLocks noChangeAspect="1"/>
          </p:cNvPicPr>
          <p:nvPr/>
        </p:nvPicPr>
        <p:blipFill>
          <a:blip r:embed="rId2"/>
          <a:stretch>
            <a:fillRect/>
          </a:stretch>
        </p:blipFill>
        <p:spPr>
          <a:xfrm>
            <a:off x="4105469" y="2015411"/>
            <a:ext cx="5038531" cy="4404050"/>
          </a:xfrm>
          <a:prstGeom prst="rect">
            <a:avLst/>
          </a:prstGeom>
        </p:spPr>
      </p:pic>
    </p:spTree>
    <p:extLst>
      <p:ext uri="{BB962C8B-B14F-4D97-AF65-F5344CB8AC3E}">
        <p14:creationId xmlns:p14="http://schemas.microsoft.com/office/powerpoint/2010/main" val="192745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0742"/>
          </a:xfrm>
        </p:spPr>
        <p:txBody>
          <a:bodyPr/>
          <a:lstStyle/>
          <a:p>
            <a:pPr algn="ctr"/>
            <a:r>
              <a:rPr lang="en-US" dirty="0"/>
              <a:t>FINE-TUNING WITH KADEE</a:t>
            </a:r>
          </a:p>
        </p:txBody>
      </p:sp>
      <p:sp>
        <p:nvSpPr>
          <p:cNvPr id="4" name="Content Placeholder 3"/>
          <p:cNvSpPr>
            <a:spLocks noGrp="1"/>
          </p:cNvSpPr>
          <p:nvPr>
            <p:ph idx="1"/>
          </p:nvPr>
        </p:nvSpPr>
        <p:spPr>
          <a:xfrm>
            <a:off x="159313" y="1085869"/>
            <a:ext cx="9291825" cy="6027494"/>
          </a:xfrm>
        </p:spPr>
        <p:txBody>
          <a:bodyPr/>
          <a:lstStyle/>
          <a:p>
            <a:pPr algn="ctr">
              <a:buNone/>
            </a:pPr>
            <a:r>
              <a:rPr lang="en-US" sz="3200" dirty="0">
                <a:solidFill>
                  <a:srgbClr val="3366FF"/>
                </a:solidFill>
              </a:rPr>
              <a:t>Proper Coupler Height I</a:t>
            </a:r>
            <a:r>
              <a:rPr lang="en-US" sz="3200" u="sng" dirty="0">
                <a:solidFill>
                  <a:srgbClr val="3366FF"/>
                </a:solidFill>
              </a:rPr>
              <a:t>S SO IMPORTANT</a:t>
            </a: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endParaRPr lang="en-US" sz="2400" dirty="0">
              <a:solidFill>
                <a:srgbClr val="000000"/>
              </a:solidFill>
              <a:ea typeface="Microsoft YaHei" charset="0"/>
              <a:cs typeface="Microsoft YaHei" charset="0"/>
            </a:endParaRPr>
          </a:p>
          <a:p>
            <a:pPr>
              <a:buNone/>
            </a:pPr>
            <a:r>
              <a:rPr lang="en-US" sz="2400" dirty="0">
                <a:solidFill>
                  <a:srgbClr val="000000"/>
                </a:solidFill>
                <a:ea typeface="Microsoft YaHei" charset="0"/>
                <a:cs typeface="Microsoft YaHei" charset="0"/>
              </a:rPr>
              <a:t>Use a coupler height gauge NOT another car to check coupler height</a:t>
            </a:r>
          </a:p>
        </p:txBody>
      </p:sp>
      <p:pic>
        <p:nvPicPr>
          <p:cNvPr id="6" name="Picture 5"/>
          <p:cNvPicPr>
            <a:picLocks noChangeAspect="1" noChangeArrowheads="1"/>
          </p:cNvPicPr>
          <p:nvPr/>
        </p:nvPicPr>
        <p:blipFill>
          <a:blip r:embed="rId2"/>
          <a:srcRect/>
          <a:stretch>
            <a:fillRect/>
          </a:stretch>
        </p:blipFill>
        <p:spPr bwMode="auto">
          <a:xfrm>
            <a:off x="1001193" y="1724350"/>
            <a:ext cx="7514157" cy="4663162"/>
          </a:xfrm>
          <a:prstGeom prst="rect">
            <a:avLst/>
          </a:prstGeom>
          <a:noFill/>
          <a:ln w="9525" cap="flat">
            <a:noFill/>
            <a:round/>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3921"/>
          </a:xfrm>
        </p:spPr>
        <p:txBody>
          <a:bodyPr>
            <a:normAutofit/>
          </a:bodyPr>
          <a:lstStyle/>
          <a:p>
            <a:pPr algn="ctr"/>
            <a:r>
              <a:rPr lang="en-US" sz="1800" dirty="0"/>
              <a:t>FINE-TUNING WITH KADEE</a:t>
            </a:r>
          </a:p>
        </p:txBody>
      </p:sp>
      <p:sp>
        <p:nvSpPr>
          <p:cNvPr id="4" name="Content Placeholder 3"/>
          <p:cNvSpPr>
            <a:spLocks noGrp="1"/>
          </p:cNvSpPr>
          <p:nvPr>
            <p:ph idx="1"/>
          </p:nvPr>
        </p:nvSpPr>
        <p:spPr>
          <a:xfrm>
            <a:off x="128837" y="1251544"/>
            <a:ext cx="8889777" cy="5493728"/>
          </a:xfrm>
        </p:spPr>
        <p:txBody>
          <a:bodyPr>
            <a:normAutofit fontScale="85000" lnSpcReduction="20000"/>
          </a:bodyPr>
          <a:lstStyle/>
          <a:p>
            <a:pPr algn="ctr">
              <a:buNone/>
            </a:pPr>
            <a:r>
              <a:rPr lang="en-US" sz="3459" dirty="0">
                <a:solidFill>
                  <a:srgbClr val="3366FF"/>
                </a:solidFill>
                <a:ea typeface="Arial Unicode MS" pitchFamily="-86" charset="0"/>
                <a:cs typeface="Arial Unicode MS" pitchFamily="-86" charset="0"/>
              </a:rPr>
              <a:t>Coupler Knuckles Move Up and Down</a:t>
            </a:r>
          </a:p>
          <a:p>
            <a:pPr algn="ctr">
              <a:buNone/>
            </a:pPr>
            <a:r>
              <a:rPr lang="en-US" sz="3459" dirty="0">
                <a:solidFill>
                  <a:srgbClr val="3366FF"/>
                </a:solidFill>
                <a:ea typeface="Microsoft YaHei" charset="0"/>
                <a:cs typeface="Microsoft YaHei" charset="0"/>
              </a:rPr>
              <a:t>When going over rough track or transitions</a:t>
            </a:r>
          </a:p>
          <a:p>
            <a:pPr algn="ctr">
              <a:buNone/>
            </a:pPr>
            <a:endParaRPr lang="en-US" sz="2595"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endParaRPr lang="en-US" sz="2400" dirty="0">
              <a:solidFill>
                <a:srgbClr val="280099"/>
              </a:solidFill>
              <a:ea typeface="Arial Unicode MS" pitchFamily="-86" charset="0"/>
              <a:cs typeface="Arial Unicode MS" pitchFamily="-86" charset="0"/>
            </a:endParaRPr>
          </a:p>
          <a:p>
            <a:pPr>
              <a:buNone/>
            </a:pPr>
            <a:r>
              <a:rPr lang="en-US" sz="2400" dirty="0">
                <a:solidFill>
                  <a:srgbClr val="280099"/>
                </a:solidFill>
                <a:ea typeface="Arial Unicode MS" pitchFamily="-86" charset="0"/>
                <a:cs typeface="Arial Unicode MS" pitchFamily="-86" charset="0"/>
              </a:rPr>
              <a:t> </a:t>
            </a:r>
          </a:p>
          <a:p>
            <a:pPr>
              <a:buNone/>
            </a:pPr>
            <a:endParaRPr lang="en-US" sz="2400" dirty="0">
              <a:solidFill>
                <a:srgbClr val="000000"/>
              </a:solidFill>
              <a:latin typeface="Minion Pro" charset="0"/>
              <a:ea typeface="Minion Pro" charset="0"/>
              <a:cs typeface="Minion Pro" charset="0"/>
            </a:endParaRPr>
          </a:p>
          <a:p>
            <a:pPr>
              <a:buNone/>
            </a:pPr>
            <a:r>
              <a:rPr lang="en-US" sz="2400" dirty="0">
                <a:solidFill>
                  <a:srgbClr val="000000"/>
                </a:solidFill>
                <a:latin typeface="Minion Pro" charset="0"/>
                <a:ea typeface="Minion Pro" charset="0"/>
                <a:cs typeface="Minion Pro" charset="0"/>
              </a:rPr>
              <a:t>       Normal Pulling	      		Coupler slips down           	Coupler slips up from			                	from starting up a 	        	starting down a grade			                	grade or a dip in 	        	or a hump in the track				       	the track</a:t>
            </a:r>
          </a:p>
          <a:p>
            <a:pPr>
              <a:buNone/>
            </a:pPr>
            <a:r>
              <a:rPr lang="en-US" sz="2400" dirty="0">
                <a:solidFill>
                  <a:srgbClr val="000000"/>
                </a:solidFill>
                <a:latin typeface="Minion Pro" charset="0"/>
                <a:ea typeface="Minion Pro" charset="0"/>
                <a:cs typeface="Minion Pro" charset="0"/>
              </a:rPr>
              <a:t> </a:t>
            </a:r>
          </a:p>
          <a:p>
            <a:pPr>
              <a:buNone/>
            </a:pPr>
            <a:r>
              <a:rPr lang="en-US" sz="2400" dirty="0">
                <a:solidFill>
                  <a:srgbClr val="000000"/>
                </a:solidFill>
                <a:latin typeface="Minion Pro" charset="0"/>
                <a:ea typeface="Minion Pro" charset="0"/>
                <a:cs typeface="Minion Pro" charset="0"/>
              </a:rPr>
              <a:t>					</a:t>
            </a:r>
          </a:p>
          <a:p>
            <a:pPr>
              <a:buNone/>
            </a:pPr>
            <a:endParaRPr lang="en-US" sz="2400" dirty="0">
              <a:solidFill>
                <a:srgbClr val="280099"/>
              </a:solidFill>
              <a:ea typeface="Arial Unicode MS" pitchFamily="-86" charset="0"/>
              <a:cs typeface="Arial Unicode MS" pitchFamily="-86" charset="0"/>
            </a:endParaRPr>
          </a:p>
          <a:p>
            <a:endParaRPr lang="en-US" dirty="0"/>
          </a:p>
        </p:txBody>
      </p:sp>
      <p:pic>
        <p:nvPicPr>
          <p:cNvPr id="6" name="Picture 5"/>
          <p:cNvPicPr>
            <a:picLocks noChangeAspect="1" noChangeArrowheads="1"/>
          </p:cNvPicPr>
          <p:nvPr/>
        </p:nvPicPr>
        <p:blipFill>
          <a:blip r:embed="rId3"/>
          <a:srcRect/>
          <a:stretch>
            <a:fillRect/>
          </a:stretch>
        </p:blipFill>
        <p:spPr bwMode="auto">
          <a:xfrm>
            <a:off x="399926" y="2399808"/>
            <a:ext cx="2697163" cy="1973262"/>
          </a:xfrm>
          <a:prstGeom prst="rect">
            <a:avLst/>
          </a:prstGeom>
          <a:noFill/>
          <a:ln w="9525" cap="flat">
            <a:noFill/>
            <a:round/>
            <a:headEnd/>
            <a:tailEnd/>
          </a:ln>
          <a:effectLst/>
        </p:spPr>
      </p:pic>
      <p:pic>
        <p:nvPicPr>
          <p:cNvPr id="7" name="Picture 6"/>
          <p:cNvPicPr>
            <a:picLocks noChangeAspect="1" noChangeArrowheads="1"/>
          </p:cNvPicPr>
          <p:nvPr/>
        </p:nvPicPr>
        <p:blipFill>
          <a:blip r:embed="rId4"/>
          <a:srcRect/>
          <a:stretch>
            <a:fillRect/>
          </a:stretch>
        </p:blipFill>
        <p:spPr bwMode="auto">
          <a:xfrm>
            <a:off x="3363185" y="2433145"/>
            <a:ext cx="2697163" cy="1974850"/>
          </a:xfrm>
          <a:prstGeom prst="rect">
            <a:avLst/>
          </a:prstGeom>
          <a:noFill/>
          <a:ln w="9525" cap="flat">
            <a:noFill/>
            <a:round/>
            <a:headEnd/>
            <a:tailEnd/>
          </a:ln>
          <a:effectLst/>
        </p:spPr>
      </p:pic>
      <p:pic>
        <p:nvPicPr>
          <p:cNvPr id="8" name="Picture 7"/>
          <p:cNvPicPr>
            <a:picLocks noChangeAspect="1" noChangeArrowheads="1"/>
          </p:cNvPicPr>
          <p:nvPr/>
        </p:nvPicPr>
        <p:blipFill>
          <a:blip r:embed="rId5"/>
          <a:srcRect/>
          <a:stretch>
            <a:fillRect/>
          </a:stretch>
        </p:blipFill>
        <p:spPr bwMode="auto">
          <a:xfrm>
            <a:off x="6367489" y="2433145"/>
            <a:ext cx="2651125" cy="1941513"/>
          </a:xfrm>
          <a:prstGeom prst="rect">
            <a:avLst/>
          </a:prstGeom>
          <a:noFill/>
          <a:ln w="9525" cap="flat">
            <a:noFill/>
            <a:round/>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365127"/>
            <a:ext cx="7886700" cy="577266"/>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49289" y="942393"/>
            <a:ext cx="8845421" cy="5766317"/>
          </a:xfrm>
        </p:spPr>
        <p:txBody>
          <a:bodyPr/>
          <a:lstStyle/>
          <a:p>
            <a:pPr marL="0" indent="0">
              <a:buNone/>
            </a:pPr>
            <a:r>
              <a:rPr lang="en-US" sz="2400" dirty="0"/>
              <a:t>This is what our Coupler looks like after the .010” Shim has been installed inside the Couple Box.  Close, but we can do a touch better.</a:t>
            </a:r>
            <a:endParaRPr lang="en-US" dirty="0"/>
          </a:p>
          <a:p>
            <a:pPr marL="0" indent="0">
              <a:buNone/>
            </a:pPr>
            <a:endParaRPr lang="en-US" dirty="0"/>
          </a:p>
        </p:txBody>
      </p:sp>
      <p:pic>
        <p:nvPicPr>
          <p:cNvPr id="5" name="Picture 4">
            <a:extLst>
              <a:ext uri="{FF2B5EF4-FFF2-40B4-BE49-F238E27FC236}">
                <a16:creationId xmlns:a16="http://schemas.microsoft.com/office/drawing/2014/main" id="{C70E8987-9E93-4787-AD7A-E8F951B25C24}"/>
              </a:ext>
            </a:extLst>
          </p:cNvPr>
          <p:cNvPicPr>
            <a:picLocks noChangeAspect="1"/>
          </p:cNvPicPr>
          <p:nvPr/>
        </p:nvPicPr>
        <p:blipFill>
          <a:blip r:embed="rId2"/>
          <a:stretch>
            <a:fillRect/>
          </a:stretch>
        </p:blipFill>
        <p:spPr>
          <a:xfrm>
            <a:off x="808847" y="1960086"/>
            <a:ext cx="7507644" cy="4565444"/>
          </a:xfrm>
          <a:prstGeom prst="rect">
            <a:avLst/>
          </a:prstGeom>
        </p:spPr>
      </p:pic>
    </p:spTree>
    <p:extLst>
      <p:ext uri="{BB962C8B-B14F-4D97-AF65-F5344CB8AC3E}">
        <p14:creationId xmlns:p14="http://schemas.microsoft.com/office/powerpoint/2010/main" val="2145426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365127"/>
            <a:ext cx="7886700" cy="577266"/>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6008914"/>
          </a:xfrm>
        </p:spPr>
        <p:txBody>
          <a:bodyPr>
            <a:normAutofit/>
          </a:bodyPr>
          <a:lstStyle/>
          <a:p>
            <a:pPr marL="0" indent="0">
              <a:buNone/>
            </a:pPr>
            <a:r>
              <a:rPr lang="en-US" sz="2400" dirty="0"/>
              <a:t>These are Truck Spacers.  They come in two sizes:</a:t>
            </a:r>
          </a:p>
          <a:p>
            <a:pPr marL="0" indent="0">
              <a:buNone/>
            </a:pPr>
            <a:endParaRPr lang="en-US" sz="2400" dirty="0"/>
          </a:p>
          <a:p>
            <a:pPr marL="0" indent="0">
              <a:buNone/>
            </a:pPr>
            <a:r>
              <a:rPr lang="en-US" sz="2400" dirty="0"/>
              <a:t>                 .015”, a red washer		.010”, a gray washer</a:t>
            </a:r>
          </a:p>
          <a:p>
            <a:pPr marL="0" indent="0">
              <a:buNone/>
            </a:pPr>
            <a:endParaRPr lang="en-US" sz="2400" dirty="0"/>
          </a:p>
          <a:p>
            <a:pPr marL="457200" indent="-457200">
              <a:buAutoNum type="arabicPeriod"/>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223B2FDF-37A2-483B-93EA-809D5F67A37A}"/>
              </a:ext>
            </a:extLst>
          </p:cNvPr>
          <p:cNvPicPr>
            <a:picLocks noChangeAspect="1"/>
          </p:cNvPicPr>
          <p:nvPr/>
        </p:nvPicPr>
        <p:blipFill>
          <a:blip r:embed="rId2"/>
          <a:stretch>
            <a:fillRect/>
          </a:stretch>
        </p:blipFill>
        <p:spPr>
          <a:xfrm>
            <a:off x="1031031" y="2211355"/>
            <a:ext cx="6895324" cy="4506686"/>
          </a:xfrm>
          <a:prstGeom prst="rect">
            <a:avLst/>
          </a:prstGeom>
        </p:spPr>
      </p:pic>
    </p:spTree>
    <p:extLst>
      <p:ext uri="{BB962C8B-B14F-4D97-AF65-F5344CB8AC3E}">
        <p14:creationId xmlns:p14="http://schemas.microsoft.com/office/powerpoint/2010/main" val="935806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139960"/>
            <a:ext cx="7886700" cy="541077"/>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167951" y="802432"/>
            <a:ext cx="8864082" cy="5915607"/>
          </a:xfrm>
        </p:spPr>
        <p:txBody>
          <a:bodyPr>
            <a:normAutofit/>
          </a:bodyPr>
          <a:lstStyle/>
          <a:p>
            <a:pPr marL="0" indent="0">
              <a:buNone/>
            </a:pPr>
            <a:r>
              <a:rPr lang="en-US" sz="2400" dirty="0"/>
              <a:t>These washers can be placed between the Bolster and the Truck (Wheel Assembly).</a:t>
            </a:r>
          </a:p>
          <a:p>
            <a:pPr marL="0" indent="0">
              <a:buNone/>
            </a:pPr>
            <a:r>
              <a:rPr lang="en-US" sz="2400" dirty="0"/>
              <a:t>This will incrementally raise the height of the Coupler.  </a:t>
            </a:r>
          </a:p>
          <a:p>
            <a:pPr marL="0" indent="0">
              <a:buNone/>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E52B864F-5A11-4114-ABB5-7F94558F281A}"/>
              </a:ext>
            </a:extLst>
          </p:cNvPr>
          <p:cNvPicPr>
            <a:picLocks noChangeAspect="1"/>
          </p:cNvPicPr>
          <p:nvPr/>
        </p:nvPicPr>
        <p:blipFill>
          <a:blip r:embed="rId2"/>
          <a:stretch>
            <a:fillRect/>
          </a:stretch>
        </p:blipFill>
        <p:spPr>
          <a:xfrm>
            <a:off x="1458685" y="2146039"/>
            <a:ext cx="6096000" cy="4572000"/>
          </a:xfrm>
          <a:prstGeom prst="rect">
            <a:avLst/>
          </a:prstGeom>
        </p:spPr>
      </p:pic>
    </p:spTree>
    <p:extLst>
      <p:ext uri="{BB962C8B-B14F-4D97-AF65-F5344CB8AC3E}">
        <p14:creationId xmlns:p14="http://schemas.microsoft.com/office/powerpoint/2010/main" val="4073315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74645"/>
            <a:ext cx="7886700" cy="606392"/>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93306" y="755780"/>
            <a:ext cx="8929396" cy="6027575"/>
          </a:xfrm>
        </p:spPr>
        <p:txBody>
          <a:bodyPr>
            <a:normAutofit/>
          </a:bodyPr>
          <a:lstStyle/>
          <a:p>
            <a:pPr marL="0" indent="0" algn="ctr">
              <a:buNone/>
            </a:pPr>
            <a:r>
              <a:rPr lang="en-US" sz="3200" dirty="0"/>
              <a:t>Bolster &amp; .010” Washer </a:t>
            </a:r>
          </a:p>
        </p:txBody>
      </p:sp>
      <p:pic>
        <p:nvPicPr>
          <p:cNvPr id="6" name="Picture 5">
            <a:extLst>
              <a:ext uri="{FF2B5EF4-FFF2-40B4-BE49-F238E27FC236}">
                <a16:creationId xmlns:a16="http://schemas.microsoft.com/office/drawing/2014/main" id="{019452D0-5D37-4507-A7F6-92F9513215D8}"/>
              </a:ext>
            </a:extLst>
          </p:cNvPr>
          <p:cNvPicPr>
            <a:picLocks noChangeAspect="1"/>
          </p:cNvPicPr>
          <p:nvPr/>
        </p:nvPicPr>
        <p:blipFill>
          <a:blip r:embed="rId2"/>
          <a:stretch>
            <a:fillRect/>
          </a:stretch>
        </p:blipFill>
        <p:spPr>
          <a:xfrm>
            <a:off x="1362075" y="1952625"/>
            <a:ext cx="6096000" cy="4572000"/>
          </a:xfrm>
          <a:prstGeom prst="rect">
            <a:avLst/>
          </a:prstGeom>
        </p:spPr>
      </p:pic>
    </p:spTree>
    <p:extLst>
      <p:ext uri="{BB962C8B-B14F-4D97-AF65-F5344CB8AC3E}">
        <p14:creationId xmlns:p14="http://schemas.microsoft.com/office/powerpoint/2010/main" val="2915639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743-43DC-438E-B49F-FD92BB085321}"/>
              </a:ext>
            </a:extLst>
          </p:cNvPr>
          <p:cNvSpPr>
            <a:spLocks noGrp="1"/>
          </p:cNvSpPr>
          <p:nvPr>
            <p:ph type="title"/>
          </p:nvPr>
        </p:nvSpPr>
        <p:spPr>
          <a:xfrm>
            <a:off x="628650" y="74645"/>
            <a:ext cx="7886700" cy="606392"/>
          </a:xfrm>
        </p:spPr>
        <p:txBody>
          <a:bodyPr>
            <a:normAutofit/>
          </a:bodyPr>
          <a:lstStyle/>
          <a:p>
            <a:pPr algn="ctr"/>
            <a:r>
              <a:rPr lang="en-US" dirty="0"/>
              <a:t>FINE-TUNING WITH KADEE</a:t>
            </a:r>
          </a:p>
        </p:txBody>
      </p:sp>
      <p:sp>
        <p:nvSpPr>
          <p:cNvPr id="3" name="Content Placeholder 2">
            <a:extLst>
              <a:ext uri="{FF2B5EF4-FFF2-40B4-BE49-F238E27FC236}">
                <a16:creationId xmlns:a16="http://schemas.microsoft.com/office/drawing/2014/main" id="{D2BB4699-47CD-43B2-AC60-59511694F30A}"/>
              </a:ext>
            </a:extLst>
          </p:cNvPr>
          <p:cNvSpPr>
            <a:spLocks noGrp="1"/>
          </p:cNvSpPr>
          <p:nvPr>
            <p:ph idx="1"/>
          </p:nvPr>
        </p:nvSpPr>
        <p:spPr>
          <a:xfrm>
            <a:off x="93306" y="755780"/>
            <a:ext cx="8929396" cy="6027575"/>
          </a:xfrm>
        </p:spPr>
        <p:txBody>
          <a:bodyPr>
            <a:normAutofit/>
          </a:bodyPr>
          <a:lstStyle/>
          <a:p>
            <a:pPr marL="0" indent="0" algn="ctr">
              <a:buNone/>
            </a:pPr>
            <a:r>
              <a:rPr lang="en-US" sz="3200" dirty="0"/>
              <a:t>Bolster &amp; .010” Washer installed.</a:t>
            </a:r>
          </a:p>
          <a:p>
            <a:pPr marL="0" indent="0" algn="ctr">
              <a:buNone/>
            </a:pPr>
            <a:r>
              <a:rPr lang="en-US" sz="3200" dirty="0"/>
              <a:t> </a:t>
            </a:r>
          </a:p>
        </p:txBody>
      </p:sp>
      <p:pic>
        <p:nvPicPr>
          <p:cNvPr id="4" name="Picture 3">
            <a:extLst>
              <a:ext uri="{FF2B5EF4-FFF2-40B4-BE49-F238E27FC236}">
                <a16:creationId xmlns:a16="http://schemas.microsoft.com/office/drawing/2014/main" id="{6239D885-8EE4-49AB-ABBD-C7F3ED5D6ABE}"/>
              </a:ext>
            </a:extLst>
          </p:cNvPr>
          <p:cNvPicPr>
            <a:picLocks noChangeAspect="1"/>
          </p:cNvPicPr>
          <p:nvPr/>
        </p:nvPicPr>
        <p:blipFill>
          <a:blip r:embed="rId2"/>
          <a:stretch>
            <a:fillRect/>
          </a:stretch>
        </p:blipFill>
        <p:spPr>
          <a:xfrm>
            <a:off x="1285875" y="1647825"/>
            <a:ext cx="6800850" cy="5057775"/>
          </a:xfrm>
          <a:prstGeom prst="rect">
            <a:avLst/>
          </a:prstGeom>
        </p:spPr>
      </p:pic>
    </p:spTree>
    <p:extLst>
      <p:ext uri="{BB962C8B-B14F-4D97-AF65-F5344CB8AC3E}">
        <p14:creationId xmlns:p14="http://schemas.microsoft.com/office/powerpoint/2010/main" val="3460925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365127"/>
            <a:ext cx="7886700" cy="577266"/>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lstStyle/>
          <a:p>
            <a:pPr marL="0" indent="0" algn="ctr">
              <a:buNone/>
            </a:pPr>
            <a:r>
              <a:rPr lang="en-US" sz="2400" dirty="0"/>
              <a:t>This is what it looks like uncoupled when you get it right.  </a:t>
            </a:r>
          </a:p>
          <a:p>
            <a:pPr marL="0" indent="0">
              <a:buNone/>
            </a:pPr>
            <a:endParaRPr lang="en-US" dirty="0"/>
          </a:p>
        </p:txBody>
      </p:sp>
      <p:pic>
        <p:nvPicPr>
          <p:cNvPr id="5" name="Picture 4">
            <a:extLst>
              <a:ext uri="{FF2B5EF4-FFF2-40B4-BE49-F238E27FC236}">
                <a16:creationId xmlns:a16="http://schemas.microsoft.com/office/drawing/2014/main" id="{31082EC0-1EEE-4DCD-A6BB-F4E7B1E13E83}"/>
              </a:ext>
            </a:extLst>
          </p:cNvPr>
          <p:cNvPicPr>
            <a:picLocks noChangeAspect="1"/>
          </p:cNvPicPr>
          <p:nvPr/>
        </p:nvPicPr>
        <p:blipFill>
          <a:blip r:embed="rId2"/>
          <a:stretch>
            <a:fillRect/>
          </a:stretch>
        </p:blipFill>
        <p:spPr>
          <a:xfrm>
            <a:off x="765110" y="1348595"/>
            <a:ext cx="7305869" cy="5276139"/>
          </a:xfrm>
          <a:prstGeom prst="rect">
            <a:avLst/>
          </a:prstGeom>
        </p:spPr>
      </p:pic>
    </p:spTree>
    <p:extLst>
      <p:ext uri="{BB962C8B-B14F-4D97-AF65-F5344CB8AC3E}">
        <p14:creationId xmlns:p14="http://schemas.microsoft.com/office/powerpoint/2010/main" val="334162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365127"/>
            <a:ext cx="7886700" cy="577266"/>
          </a:xfrm>
        </p:spPr>
        <p:txBody>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lstStyle/>
          <a:p>
            <a:pPr marL="0" indent="0" algn="ctr">
              <a:buNone/>
            </a:pPr>
            <a:r>
              <a:rPr lang="en-US" sz="2400" dirty="0"/>
              <a:t>This is what it looks like when you get it right.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6678F9E6-3B67-400C-840D-58C3ADBF3E63}"/>
              </a:ext>
            </a:extLst>
          </p:cNvPr>
          <p:cNvPicPr>
            <a:picLocks noChangeAspect="1"/>
          </p:cNvPicPr>
          <p:nvPr/>
        </p:nvPicPr>
        <p:blipFill>
          <a:blip r:embed="rId2"/>
          <a:stretch>
            <a:fillRect/>
          </a:stretch>
        </p:blipFill>
        <p:spPr>
          <a:xfrm>
            <a:off x="839754" y="1427584"/>
            <a:ext cx="7249887" cy="4898571"/>
          </a:xfrm>
          <a:prstGeom prst="rect">
            <a:avLst/>
          </a:prstGeom>
        </p:spPr>
      </p:pic>
    </p:spTree>
    <p:extLst>
      <p:ext uri="{BB962C8B-B14F-4D97-AF65-F5344CB8AC3E}">
        <p14:creationId xmlns:p14="http://schemas.microsoft.com/office/powerpoint/2010/main" val="1103597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lgn="ctr">
              <a:buNone/>
            </a:pPr>
            <a:r>
              <a:rPr lang="en-US" sz="2400" dirty="0"/>
              <a:t>This is what it looks like when you get it right. </a:t>
            </a:r>
          </a:p>
          <a:p>
            <a:pPr marL="0" indent="0" algn="ctr">
              <a:buNone/>
            </a:pPr>
            <a:r>
              <a:rPr lang="en-US" sz="2400" dirty="0"/>
              <a:t> </a:t>
            </a:r>
          </a:p>
        </p:txBody>
      </p:sp>
      <p:pic>
        <p:nvPicPr>
          <p:cNvPr id="5" name="Picture 4">
            <a:extLst>
              <a:ext uri="{FF2B5EF4-FFF2-40B4-BE49-F238E27FC236}">
                <a16:creationId xmlns:a16="http://schemas.microsoft.com/office/drawing/2014/main" id="{CD244994-D3E5-4F6A-AFB9-5B9E00C8B294}"/>
              </a:ext>
            </a:extLst>
          </p:cNvPr>
          <p:cNvPicPr>
            <a:picLocks noChangeAspect="1"/>
          </p:cNvPicPr>
          <p:nvPr/>
        </p:nvPicPr>
        <p:blipFill>
          <a:blip r:embed="rId2"/>
          <a:stretch>
            <a:fillRect/>
          </a:stretch>
        </p:blipFill>
        <p:spPr>
          <a:xfrm>
            <a:off x="498669" y="1315616"/>
            <a:ext cx="8128000" cy="5393093"/>
          </a:xfrm>
          <a:prstGeom prst="rect">
            <a:avLst/>
          </a:prstGeom>
        </p:spPr>
      </p:pic>
    </p:spTree>
    <p:extLst>
      <p:ext uri="{BB962C8B-B14F-4D97-AF65-F5344CB8AC3E}">
        <p14:creationId xmlns:p14="http://schemas.microsoft.com/office/powerpoint/2010/main" val="2488532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lgn="ctr">
              <a:buNone/>
            </a:pPr>
            <a:r>
              <a:rPr lang="en-US" sz="2400" dirty="0"/>
              <a:t>But what happens when the Coupler is too high?</a:t>
            </a:r>
          </a:p>
          <a:p>
            <a:pPr marL="0" indent="0" algn="ctr">
              <a:buNone/>
            </a:pPr>
            <a:r>
              <a:rPr lang="en-US" sz="2400" dirty="0"/>
              <a:t>You might be tempted to accept this.  You should not.</a:t>
            </a:r>
          </a:p>
          <a:p>
            <a:pPr marL="0" indent="0" algn="ctr">
              <a:buNone/>
            </a:pPr>
            <a:endParaRPr lang="en-US" sz="2400" dirty="0"/>
          </a:p>
          <a:p>
            <a:pPr marL="0" indent="0" algn="ctr">
              <a:buNone/>
            </a:pPr>
            <a:r>
              <a:rPr lang="en-US" sz="2400" dirty="0"/>
              <a:t> </a:t>
            </a:r>
          </a:p>
          <a:p>
            <a:pPr marL="0" indent="0" algn="ctr">
              <a:buNone/>
            </a:pPr>
            <a:r>
              <a:rPr lang="en-US" sz="2400" dirty="0"/>
              <a:t> </a:t>
            </a:r>
          </a:p>
        </p:txBody>
      </p:sp>
      <p:pic>
        <p:nvPicPr>
          <p:cNvPr id="4" name="Picture 3">
            <a:extLst>
              <a:ext uri="{FF2B5EF4-FFF2-40B4-BE49-F238E27FC236}">
                <a16:creationId xmlns:a16="http://schemas.microsoft.com/office/drawing/2014/main" id="{C718A101-879F-4E05-A5EE-BB117558EA8D}"/>
              </a:ext>
            </a:extLst>
          </p:cNvPr>
          <p:cNvPicPr>
            <a:picLocks noChangeAspect="1"/>
          </p:cNvPicPr>
          <p:nvPr/>
        </p:nvPicPr>
        <p:blipFill>
          <a:blip r:embed="rId2"/>
          <a:stretch>
            <a:fillRect/>
          </a:stretch>
        </p:blipFill>
        <p:spPr>
          <a:xfrm>
            <a:off x="800100" y="1978490"/>
            <a:ext cx="7515225" cy="4955710"/>
          </a:xfrm>
          <a:prstGeom prst="rect">
            <a:avLst/>
          </a:prstGeom>
        </p:spPr>
      </p:pic>
    </p:spTree>
    <p:extLst>
      <p:ext uri="{BB962C8B-B14F-4D97-AF65-F5344CB8AC3E}">
        <p14:creationId xmlns:p14="http://schemas.microsoft.com/office/powerpoint/2010/main" val="246057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04"/>
            <a:ext cx="8229600" cy="396410"/>
          </a:xfrm>
        </p:spPr>
        <p:txBody>
          <a:bodyPr>
            <a:normAutofit fontScale="90000"/>
          </a:bodyPr>
          <a:lstStyle/>
          <a:p>
            <a:pPr algn="ctr"/>
            <a:r>
              <a:rPr lang="en-US" dirty="0"/>
              <a:t>FINE-TUNING WITH KADEE</a:t>
            </a:r>
          </a:p>
        </p:txBody>
      </p:sp>
      <p:sp>
        <p:nvSpPr>
          <p:cNvPr id="3" name="Content Placeholder 2"/>
          <p:cNvSpPr>
            <a:spLocks noGrp="1"/>
          </p:cNvSpPr>
          <p:nvPr>
            <p:ph idx="1"/>
          </p:nvPr>
        </p:nvSpPr>
        <p:spPr>
          <a:xfrm>
            <a:off x="162119" y="846693"/>
            <a:ext cx="8871549" cy="6151265"/>
          </a:xfrm>
        </p:spPr>
        <p:txBody>
          <a:bodyPr/>
          <a:lstStyle/>
          <a:p>
            <a:pPr>
              <a:buNone/>
            </a:pPr>
            <a:r>
              <a:rPr lang="en-US" dirty="0"/>
              <a:t>                            Floor                  Steel Weight        Under Frame</a:t>
            </a:r>
          </a:p>
        </p:txBody>
      </p:sp>
      <p:pic>
        <p:nvPicPr>
          <p:cNvPr id="5122" name="Picture 2"/>
          <p:cNvPicPr>
            <a:picLocks noChangeAspect="1" noChangeArrowheads="1"/>
          </p:cNvPicPr>
          <p:nvPr/>
        </p:nvPicPr>
        <p:blipFill>
          <a:blip r:embed="rId2"/>
          <a:srcRect/>
          <a:stretch>
            <a:fillRect/>
          </a:stretch>
        </p:blipFill>
        <p:spPr bwMode="auto">
          <a:xfrm>
            <a:off x="110332" y="1231641"/>
            <a:ext cx="8923336" cy="5626359"/>
          </a:xfrm>
          <a:prstGeom prst="rect">
            <a:avLst/>
          </a:prstGeom>
          <a:noFill/>
          <a:ln w="9525">
            <a:noFill/>
            <a:miter lim="800000"/>
            <a:headEnd/>
            <a:tailEnd/>
          </a:ln>
          <a:effectLst/>
        </p:spPr>
      </p:pic>
    </p:spTree>
    <p:extLst>
      <p:ext uri="{BB962C8B-B14F-4D97-AF65-F5344CB8AC3E}">
        <p14:creationId xmlns:p14="http://schemas.microsoft.com/office/powerpoint/2010/main" val="523038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buNone/>
            </a:pPr>
            <a:r>
              <a:rPr lang="en-US" sz="2400" dirty="0"/>
              <a:t>These are Kadee #211 Shims.  One package contains both .010” and .015” Shims. Unlike the washers, they are not color coded.  </a:t>
            </a:r>
          </a:p>
          <a:p>
            <a:pPr marL="0" indent="0">
              <a:buNone/>
            </a:pPr>
            <a:r>
              <a:rPr lang="en-US" sz="2400" dirty="0"/>
              <a:t>These will be place between the Car Body and the Coupler, lowering the height of the Coupler.</a:t>
            </a:r>
          </a:p>
          <a:p>
            <a:pPr marL="0" indent="0" algn="ctr">
              <a:buNone/>
            </a:pPr>
            <a:r>
              <a:rPr lang="en-US" sz="2400" dirty="0"/>
              <a:t> </a:t>
            </a:r>
          </a:p>
          <a:p>
            <a:pPr marL="0" indent="0" algn="ctr">
              <a:buNone/>
            </a:pPr>
            <a:r>
              <a:rPr lang="en-US" sz="2400" dirty="0"/>
              <a:t> </a:t>
            </a:r>
          </a:p>
        </p:txBody>
      </p:sp>
      <p:pic>
        <p:nvPicPr>
          <p:cNvPr id="5" name="Picture 4">
            <a:extLst>
              <a:ext uri="{FF2B5EF4-FFF2-40B4-BE49-F238E27FC236}">
                <a16:creationId xmlns:a16="http://schemas.microsoft.com/office/drawing/2014/main" id="{CFB1DD5A-778F-485B-9ED5-BB5295BA3018}"/>
              </a:ext>
            </a:extLst>
          </p:cNvPr>
          <p:cNvPicPr>
            <a:picLocks noChangeAspect="1"/>
          </p:cNvPicPr>
          <p:nvPr/>
        </p:nvPicPr>
        <p:blipFill>
          <a:blip r:embed="rId2"/>
          <a:stretch>
            <a:fillRect/>
          </a:stretch>
        </p:blipFill>
        <p:spPr>
          <a:xfrm>
            <a:off x="1514669" y="2533649"/>
            <a:ext cx="6096000" cy="4098859"/>
          </a:xfrm>
          <a:prstGeom prst="rect">
            <a:avLst/>
          </a:prstGeom>
        </p:spPr>
      </p:pic>
    </p:spTree>
    <p:extLst>
      <p:ext uri="{BB962C8B-B14F-4D97-AF65-F5344CB8AC3E}">
        <p14:creationId xmlns:p14="http://schemas.microsoft.com/office/powerpoint/2010/main" val="3867529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915608"/>
          </a:xfrm>
        </p:spPr>
        <p:txBody>
          <a:bodyPr>
            <a:normAutofit/>
          </a:bodyPr>
          <a:lstStyle/>
          <a:p>
            <a:pPr marL="0" indent="0">
              <a:buNone/>
            </a:pPr>
            <a:r>
              <a:rPr lang="en-US" sz="2400" dirty="0"/>
              <a:t>This is a visual of the placement of the Shim on the Car Body.  </a:t>
            </a:r>
          </a:p>
          <a:p>
            <a:pPr marL="0" indent="0">
              <a:buNone/>
            </a:pPr>
            <a:r>
              <a:rPr lang="en-US" sz="2400" dirty="0"/>
              <a:t>With the Shim in place, re-install the Coupler Box and #2-56 Screw.</a:t>
            </a:r>
          </a:p>
          <a:p>
            <a:pPr marL="0" indent="0" algn="ctr">
              <a:buNone/>
            </a:pPr>
            <a:endParaRPr lang="en-US" sz="2400" dirty="0"/>
          </a:p>
        </p:txBody>
      </p:sp>
      <p:pic>
        <p:nvPicPr>
          <p:cNvPr id="4" name="Picture 3">
            <a:extLst>
              <a:ext uri="{FF2B5EF4-FFF2-40B4-BE49-F238E27FC236}">
                <a16:creationId xmlns:a16="http://schemas.microsoft.com/office/drawing/2014/main" id="{4B2ECBA2-AA42-4DFF-B557-FCEEC7976AED}"/>
              </a:ext>
            </a:extLst>
          </p:cNvPr>
          <p:cNvPicPr>
            <a:picLocks noChangeAspect="1"/>
          </p:cNvPicPr>
          <p:nvPr/>
        </p:nvPicPr>
        <p:blipFill>
          <a:blip r:embed="rId2"/>
          <a:stretch>
            <a:fillRect/>
          </a:stretch>
        </p:blipFill>
        <p:spPr>
          <a:xfrm>
            <a:off x="742950" y="1755709"/>
            <a:ext cx="7400925" cy="4953000"/>
          </a:xfrm>
          <a:prstGeom prst="rect">
            <a:avLst/>
          </a:prstGeom>
        </p:spPr>
      </p:pic>
    </p:spTree>
    <p:extLst>
      <p:ext uri="{BB962C8B-B14F-4D97-AF65-F5344CB8AC3E}">
        <p14:creationId xmlns:p14="http://schemas.microsoft.com/office/powerpoint/2010/main" val="29540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lgn="ctr">
              <a:buNone/>
            </a:pPr>
            <a:r>
              <a:rPr lang="en-US" sz="2400" dirty="0"/>
              <a:t>Use the Coupler Height Gauge to check your work.</a:t>
            </a:r>
          </a:p>
        </p:txBody>
      </p:sp>
      <p:pic>
        <p:nvPicPr>
          <p:cNvPr id="4" name="Picture 3">
            <a:extLst>
              <a:ext uri="{FF2B5EF4-FFF2-40B4-BE49-F238E27FC236}">
                <a16:creationId xmlns:a16="http://schemas.microsoft.com/office/drawing/2014/main" id="{3D6D97C0-1454-4763-94A6-C4BE9E58326C}"/>
              </a:ext>
            </a:extLst>
          </p:cNvPr>
          <p:cNvPicPr>
            <a:picLocks noChangeAspect="1"/>
          </p:cNvPicPr>
          <p:nvPr/>
        </p:nvPicPr>
        <p:blipFill>
          <a:blip r:embed="rId2"/>
          <a:stretch>
            <a:fillRect/>
          </a:stretch>
        </p:blipFill>
        <p:spPr>
          <a:xfrm>
            <a:off x="819150" y="1409700"/>
            <a:ext cx="7248525" cy="5299009"/>
          </a:xfrm>
          <a:prstGeom prst="rect">
            <a:avLst/>
          </a:prstGeom>
        </p:spPr>
      </p:pic>
    </p:spTree>
    <p:extLst>
      <p:ext uri="{BB962C8B-B14F-4D97-AF65-F5344CB8AC3E}">
        <p14:creationId xmlns:p14="http://schemas.microsoft.com/office/powerpoint/2010/main" val="3199252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buNone/>
            </a:pPr>
            <a:r>
              <a:rPr lang="en-US" sz="2400" dirty="0"/>
              <a:t>This HO Truck Tuner comes in handy when you have axles that don’t turn freely in the Truck.</a:t>
            </a:r>
          </a:p>
          <a:p>
            <a:pPr marL="0" indent="0">
              <a:buNone/>
            </a:pPr>
            <a:r>
              <a:rPr lang="en-US" sz="2400" dirty="0"/>
              <a:t>It is available from Micro-Mark, part #82838.</a:t>
            </a:r>
          </a:p>
          <a:p>
            <a:pPr marL="0" indent="0" algn="ctr">
              <a:buNone/>
            </a:pPr>
            <a:endParaRPr lang="en-US" sz="2400" dirty="0"/>
          </a:p>
          <a:p>
            <a:pPr marL="0" indent="0" algn="ctr">
              <a:buNone/>
            </a:pPr>
            <a:endParaRPr lang="en-US" sz="2400" dirty="0"/>
          </a:p>
        </p:txBody>
      </p:sp>
      <p:pic>
        <p:nvPicPr>
          <p:cNvPr id="5" name="Picture 4">
            <a:extLst>
              <a:ext uri="{FF2B5EF4-FFF2-40B4-BE49-F238E27FC236}">
                <a16:creationId xmlns:a16="http://schemas.microsoft.com/office/drawing/2014/main" id="{7BB737B0-3A22-48E5-AA7C-02CAB667AFA4}"/>
              </a:ext>
            </a:extLst>
          </p:cNvPr>
          <p:cNvPicPr>
            <a:picLocks noChangeAspect="1"/>
          </p:cNvPicPr>
          <p:nvPr/>
        </p:nvPicPr>
        <p:blipFill>
          <a:blip r:embed="rId2"/>
          <a:stretch>
            <a:fillRect/>
          </a:stretch>
        </p:blipFill>
        <p:spPr>
          <a:xfrm>
            <a:off x="862206" y="2190751"/>
            <a:ext cx="7400925" cy="4448174"/>
          </a:xfrm>
          <a:prstGeom prst="rect">
            <a:avLst/>
          </a:prstGeom>
        </p:spPr>
      </p:pic>
    </p:spTree>
    <p:extLst>
      <p:ext uri="{BB962C8B-B14F-4D97-AF65-F5344CB8AC3E}">
        <p14:creationId xmlns:p14="http://schemas.microsoft.com/office/powerpoint/2010/main" val="2673474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buNone/>
            </a:pPr>
            <a:r>
              <a:rPr lang="en-US" sz="2400" dirty="0"/>
              <a:t>Insert the HO Truck Tuner between the Side Frames.  With light pressure on the Side Frames, slowly turn the Truck Tuner to remove any burrs.  Reverse the Truck Tuner and repeat on the opposite side.</a:t>
            </a:r>
          </a:p>
          <a:p>
            <a:pPr marL="0" indent="0" algn="ctr">
              <a:buNone/>
            </a:pPr>
            <a:endParaRPr lang="en-US" sz="2400" dirty="0"/>
          </a:p>
        </p:txBody>
      </p:sp>
      <p:pic>
        <p:nvPicPr>
          <p:cNvPr id="4" name="Picture 3">
            <a:extLst>
              <a:ext uri="{FF2B5EF4-FFF2-40B4-BE49-F238E27FC236}">
                <a16:creationId xmlns:a16="http://schemas.microsoft.com/office/drawing/2014/main" id="{B865A7C6-94D4-4C30-AF8F-56873E7BEED0}"/>
              </a:ext>
            </a:extLst>
          </p:cNvPr>
          <p:cNvPicPr>
            <a:picLocks noChangeAspect="1"/>
          </p:cNvPicPr>
          <p:nvPr/>
        </p:nvPicPr>
        <p:blipFill>
          <a:blip r:embed="rId2"/>
          <a:stretch>
            <a:fillRect/>
          </a:stretch>
        </p:blipFill>
        <p:spPr>
          <a:xfrm>
            <a:off x="1428750" y="2136709"/>
            <a:ext cx="6096000" cy="4572000"/>
          </a:xfrm>
          <a:prstGeom prst="rect">
            <a:avLst/>
          </a:prstGeom>
        </p:spPr>
      </p:pic>
    </p:spTree>
    <p:extLst>
      <p:ext uri="{BB962C8B-B14F-4D97-AF65-F5344CB8AC3E}">
        <p14:creationId xmlns:p14="http://schemas.microsoft.com/office/powerpoint/2010/main" val="15797734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460499"/>
          </a:xfrm>
        </p:spPr>
        <p:txBody>
          <a:bodyPr>
            <a:normAutofit fontScale="90000"/>
          </a:bodyPr>
          <a:lstStyle/>
          <a:p>
            <a:r>
              <a:rPr lang="en-US" sz="2400" dirty="0"/>
              <a:t>A correctly weighted car will operate much better than a car that is too light.  A scale 40’ car is about 6” long and should weigh 4 ounces.  A scale 50’ car is about 7” long and should weigh 4.5 ounces.  This car was light and weight was added to it. </a:t>
            </a:r>
          </a:p>
        </p:txBody>
      </p:sp>
      <p:pic>
        <p:nvPicPr>
          <p:cNvPr id="7" name="Content Placeholder 6" descr="IMG_5209.jpg"/>
          <p:cNvPicPr>
            <a:picLocks noGrp="1" noChangeAspect="1"/>
          </p:cNvPicPr>
          <p:nvPr>
            <p:ph idx="1"/>
          </p:nvPr>
        </p:nvPicPr>
        <p:blipFill>
          <a:blip r:embed="rId2"/>
          <a:srcRect l="-17968" r="-17968"/>
          <a:stretch>
            <a:fillRect/>
          </a:stretch>
        </p:blipFill>
        <p:spPr>
          <a:xfrm>
            <a:off x="628650" y="2245356"/>
            <a:ext cx="7886700" cy="4315869"/>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 good way to add weight to a flat car, hopper car, or gondola is to add a load.  </a:t>
            </a:r>
          </a:p>
        </p:txBody>
      </p:sp>
      <p:pic>
        <p:nvPicPr>
          <p:cNvPr id="5" name="Content Placeholder 4" descr="IMG_5210.jpg"/>
          <p:cNvPicPr>
            <a:picLocks noGrp="1" noChangeAspect="1"/>
          </p:cNvPicPr>
          <p:nvPr>
            <p:ph idx="1"/>
          </p:nvPr>
        </p:nvPicPr>
        <p:blipFill>
          <a:blip r:embed="rId2"/>
          <a:srcRect l="-17968" r="-17968"/>
          <a:stretch>
            <a:fillRect/>
          </a:stretch>
        </p:blip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FINE-TUNING WITH KADEE</a:t>
            </a:r>
          </a:p>
        </p:txBody>
      </p:sp>
      <p:sp>
        <p:nvSpPr>
          <p:cNvPr id="4" name="Content Placeholder 3"/>
          <p:cNvSpPr>
            <a:spLocks noGrp="1"/>
          </p:cNvSpPr>
          <p:nvPr>
            <p:ph idx="1"/>
          </p:nvPr>
        </p:nvSpPr>
        <p:spPr>
          <a:xfrm>
            <a:off x="0" y="1527578"/>
            <a:ext cx="9027816" cy="5330421"/>
          </a:xfrm>
        </p:spPr>
        <p:txBody>
          <a:bodyPr/>
          <a:lstStyle/>
          <a:p>
            <a:endParaRPr lang="en-US" dirty="0"/>
          </a:p>
        </p:txBody>
      </p:sp>
      <p:pic>
        <p:nvPicPr>
          <p:cNvPr id="5" name="Picture 4"/>
          <p:cNvPicPr>
            <a:picLocks noChangeAspect="1" noChangeArrowheads="1"/>
          </p:cNvPicPr>
          <p:nvPr/>
        </p:nvPicPr>
        <p:blipFill>
          <a:blip r:embed="rId2"/>
          <a:srcRect/>
          <a:stretch>
            <a:fillRect/>
          </a:stretch>
        </p:blipFill>
        <p:spPr bwMode="auto">
          <a:xfrm>
            <a:off x="194142" y="2011363"/>
            <a:ext cx="8664575" cy="4846637"/>
          </a:xfrm>
          <a:prstGeom prst="rect">
            <a:avLst/>
          </a:prstGeom>
          <a:noFill/>
          <a:ln w="9525" cap="flat">
            <a:noFill/>
            <a:round/>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FINE-TUNING WITH KADEE</a:t>
            </a:r>
          </a:p>
        </p:txBody>
      </p:sp>
      <p:sp>
        <p:nvSpPr>
          <p:cNvPr id="4" name="Content Placeholder 3"/>
          <p:cNvSpPr>
            <a:spLocks noGrp="1"/>
          </p:cNvSpPr>
          <p:nvPr>
            <p:ph idx="1"/>
          </p:nvPr>
        </p:nvSpPr>
        <p:spPr>
          <a:xfrm>
            <a:off x="174851" y="1825624"/>
            <a:ext cx="8969149" cy="5032376"/>
          </a:xfrm>
        </p:spPr>
        <p:txBody>
          <a:bodyPr/>
          <a:lstStyle/>
          <a:p>
            <a:endParaRPr lang="en-US" dirty="0"/>
          </a:p>
          <a:p>
            <a:endParaRPr lang="en-US" dirty="0"/>
          </a:p>
          <a:p>
            <a:endParaRPr lang="en-US" dirty="0"/>
          </a:p>
          <a:p>
            <a:endParaRPr lang="en-US" dirty="0"/>
          </a:p>
          <a:p>
            <a:endParaRPr lang="en-US" dirty="0"/>
          </a:p>
          <a:p>
            <a:pPr>
              <a:buNone/>
            </a:pPr>
            <a:r>
              <a:rPr lang="en-US" sz="2400" dirty="0">
                <a:solidFill>
                  <a:srgbClr val="000080"/>
                </a:solidFill>
                <a:ea typeface="Arial Unicode MS" pitchFamily="-86" charset="0"/>
                <a:cs typeface="Arial Unicode MS" pitchFamily="-86" charset="0"/>
              </a:rPr>
              <a:t>Between-the-rails		Under-the-track		  Electric Uncoupler</a:t>
            </a:r>
          </a:p>
          <a:p>
            <a:pPr>
              <a:buNone/>
            </a:pPr>
            <a:r>
              <a:rPr lang="en-US" sz="2400" dirty="0">
                <a:solidFill>
                  <a:srgbClr val="000080"/>
                </a:solidFill>
                <a:ea typeface="Arial Unicode MS" pitchFamily="-86" charset="0"/>
                <a:cs typeface="Arial Unicode MS" pitchFamily="-86" charset="0"/>
              </a:rPr>
              <a:t>     Uncoupler			    Uncoupler</a:t>
            </a:r>
          </a:p>
          <a:p>
            <a:pPr>
              <a:buNone/>
            </a:pPr>
            <a:endParaRPr lang="en-US" sz="2400" dirty="0">
              <a:solidFill>
                <a:srgbClr val="000080"/>
              </a:solidFill>
              <a:ea typeface="Arial Unicode MS" pitchFamily="-86" charset="0"/>
              <a:cs typeface="Arial Unicode MS" pitchFamily="-86" charset="0"/>
            </a:endParaRPr>
          </a:p>
          <a:p>
            <a:pPr>
              <a:buNone/>
            </a:pPr>
            <a:endParaRPr lang="en-US" sz="2400" dirty="0">
              <a:solidFill>
                <a:srgbClr val="000080"/>
              </a:solidFill>
              <a:ea typeface="Arial Unicode MS" pitchFamily="-86" charset="0"/>
              <a:cs typeface="Arial Unicode MS" pitchFamily="-86" charset="0"/>
            </a:endParaRPr>
          </a:p>
          <a:p>
            <a:pPr>
              <a:buNone/>
            </a:pPr>
            <a:endParaRPr lang="en-US" sz="2400" dirty="0">
              <a:solidFill>
                <a:srgbClr val="000080"/>
              </a:solidFill>
              <a:ea typeface="Arial Unicode MS" pitchFamily="-86" charset="0"/>
              <a:cs typeface="Arial Unicode MS" pitchFamily="-86" charset="0"/>
            </a:endParaRPr>
          </a:p>
          <a:p>
            <a:pPr>
              <a:buNone/>
            </a:pPr>
            <a:r>
              <a:rPr lang="en-US" sz="2400" dirty="0">
                <a:solidFill>
                  <a:srgbClr val="000080"/>
                </a:solidFill>
                <a:ea typeface="Arial Unicode MS" pitchFamily="-86" charset="0"/>
                <a:cs typeface="Arial Unicode MS" pitchFamily="-86" charset="0"/>
              </a:rPr>
              <a:t>					    Manual Uncoupling Tool</a:t>
            </a:r>
          </a:p>
          <a:p>
            <a:pPr>
              <a:buNone/>
            </a:pPr>
            <a:endParaRPr lang="en-US" sz="2400" dirty="0">
              <a:solidFill>
                <a:srgbClr val="000080"/>
              </a:solidFill>
              <a:ea typeface="Arial Unicode MS" pitchFamily="-86" charset="0"/>
              <a:cs typeface="Arial Unicode MS" pitchFamily="-86" charset="0"/>
            </a:endParaRPr>
          </a:p>
          <a:p>
            <a:pPr>
              <a:buNone/>
            </a:pPr>
            <a:endParaRPr lang="en-US" dirty="0"/>
          </a:p>
        </p:txBody>
      </p:sp>
      <p:pic>
        <p:nvPicPr>
          <p:cNvPr id="5" name="Picture 4"/>
          <p:cNvPicPr>
            <a:picLocks noChangeAspect="1" noChangeArrowheads="1"/>
          </p:cNvPicPr>
          <p:nvPr/>
        </p:nvPicPr>
        <p:blipFill>
          <a:blip r:embed="rId2"/>
          <a:srcRect/>
          <a:stretch>
            <a:fillRect/>
          </a:stretch>
        </p:blipFill>
        <p:spPr bwMode="auto">
          <a:xfrm>
            <a:off x="174851" y="2049755"/>
            <a:ext cx="2851150" cy="1587500"/>
          </a:xfrm>
          <a:prstGeom prst="rect">
            <a:avLst/>
          </a:prstGeom>
          <a:noFill/>
          <a:ln w="9525" cap="flat">
            <a:noFill/>
            <a:round/>
            <a:headEnd/>
            <a:tailEnd/>
          </a:ln>
          <a:effectLst/>
        </p:spPr>
      </p:pic>
      <p:pic>
        <p:nvPicPr>
          <p:cNvPr id="6" name="Picture 5"/>
          <p:cNvPicPr>
            <a:picLocks noChangeAspect="1" noChangeArrowheads="1"/>
          </p:cNvPicPr>
          <p:nvPr/>
        </p:nvPicPr>
        <p:blipFill>
          <a:blip r:embed="rId3"/>
          <a:srcRect/>
          <a:stretch>
            <a:fillRect/>
          </a:stretch>
        </p:blipFill>
        <p:spPr bwMode="auto">
          <a:xfrm>
            <a:off x="3277239" y="2049755"/>
            <a:ext cx="3108325" cy="1587500"/>
          </a:xfrm>
          <a:prstGeom prst="rect">
            <a:avLst/>
          </a:prstGeom>
          <a:noFill/>
          <a:ln w="9525" cap="flat">
            <a:noFill/>
            <a:round/>
            <a:headEnd/>
            <a:tailEnd/>
          </a:ln>
          <a:effectLst/>
        </p:spPr>
      </p:pic>
      <p:pic>
        <p:nvPicPr>
          <p:cNvPr id="8" name="Picture 7"/>
          <p:cNvPicPr>
            <a:picLocks noChangeAspect="1" noChangeArrowheads="1"/>
          </p:cNvPicPr>
          <p:nvPr/>
        </p:nvPicPr>
        <p:blipFill>
          <a:blip r:embed="rId4"/>
          <a:srcRect/>
          <a:stretch>
            <a:fillRect/>
          </a:stretch>
        </p:blipFill>
        <p:spPr bwMode="auto">
          <a:xfrm>
            <a:off x="6497572" y="2049756"/>
            <a:ext cx="2521042" cy="1587500"/>
          </a:xfrm>
          <a:prstGeom prst="rect">
            <a:avLst/>
          </a:prstGeom>
          <a:noFill/>
          <a:ln w="9525" cap="flat">
            <a:noFill/>
            <a:round/>
            <a:headEnd/>
            <a:tailEnd/>
          </a:ln>
          <a:effectLst/>
        </p:spPr>
      </p:pic>
      <p:pic>
        <p:nvPicPr>
          <p:cNvPr id="10" name="Picture 9"/>
          <p:cNvPicPr>
            <a:picLocks noChangeAspect="1" noChangeArrowheads="1"/>
          </p:cNvPicPr>
          <p:nvPr/>
        </p:nvPicPr>
        <p:blipFill>
          <a:blip r:embed="rId5"/>
          <a:srcRect/>
          <a:stretch>
            <a:fillRect/>
          </a:stretch>
        </p:blipFill>
        <p:spPr bwMode="auto">
          <a:xfrm>
            <a:off x="3277239" y="4968700"/>
            <a:ext cx="3108325" cy="755650"/>
          </a:xfrm>
          <a:prstGeom prst="rect">
            <a:avLst/>
          </a:prstGeom>
          <a:noFill/>
          <a:ln w="9525" cap="flat">
            <a:noFill/>
            <a:round/>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79B7-91E9-4F9E-B164-5247C19DC69F}"/>
              </a:ext>
            </a:extLst>
          </p:cNvPr>
          <p:cNvSpPr>
            <a:spLocks noGrp="1"/>
          </p:cNvSpPr>
          <p:nvPr>
            <p:ph type="title"/>
          </p:nvPr>
        </p:nvSpPr>
        <p:spPr>
          <a:xfrm>
            <a:off x="628650" y="149291"/>
            <a:ext cx="7886700" cy="466529"/>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C6FF6127-FCA5-4F7B-BAFE-2D7C6752B07F}"/>
              </a:ext>
            </a:extLst>
          </p:cNvPr>
          <p:cNvSpPr>
            <a:spLocks noGrp="1"/>
          </p:cNvSpPr>
          <p:nvPr>
            <p:ph idx="1"/>
          </p:nvPr>
        </p:nvSpPr>
        <p:spPr>
          <a:xfrm>
            <a:off x="139959" y="942392"/>
            <a:ext cx="8845421" cy="5766317"/>
          </a:xfrm>
        </p:spPr>
        <p:txBody>
          <a:bodyPr>
            <a:normAutofit/>
          </a:bodyPr>
          <a:lstStyle/>
          <a:p>
            <a:pPr marL="0" indent="0" algn="ctr">
              <a:buNone/>
            </a:pPr>
            <a:r>
              <a:rPr lang="en-US" sz="3200" dirty="0"/>
              <a:t>SPECIAL THANKS TO KADEE FOR IT’S CONTRIBUTIONS TO THIS CLINIC.</a:t>
            </a:r>
          </a:p>
          <a:p>
            <a:pPr marL="0" indent="0" algn="ctr">
              <a:buNone/>
            </a:pPr>
            <a:r>
              <a:rPr lang="en-US" sz="3200" dirty="0"/>
              <a:t>Be sure to visit them at:</a:t>
            </a:r>
          </a:p>
          <a:p>
            <a:pPr marL="0" indent="0" algn="ctr">
              <a:buNone/>
            </a:pPr>
            <a:r>
              <a:rPr lang="en-US" sz="3200" dirty="0"/>
              <a:t> The Better Living Center </a:t>
            </a:r>
          </a:p>
          <a:p>
            <a:pPr marL="0" indent="0" algn="ctr">
              <a:buNone/>
            </a:pPr>
            <a:r>
              <a:rPr lang="en-US" sz="3200" dirty="0"/>
              <a:t>Booth #39</a:t>
            </a:r>
          </a:p>
          <a:p>
            <a:pPr marL="0" indent="0" algn="ctr">
              <a:buNone/>
            </a:pPr>
            <a:endParaRPr lang="en-US" sz="3200" dirty="0"/>
          </a:p>
          <a:p>
            <a:pPr marL="0" indent="0" algn="ctr">
              <a:buNone/>
            </a:pPr>
            <a:endParaRPr lang="en-US" sz="2400" dirty="0"/>
          </a:p>
        </p:txBody>
      </p:sp>
      <p:pic>
        <p:nvPicPr>
          <p:cNvPr id="5" name="Picture 4">
            <a:extLst>
              <a:ext uri="{FF2B5EF4-FFF2-40B4-BE49-F238E27FC236}">
                <a16:creationId xmlns:a16="http://schemas.microsoft.com/office/drawing/2014/main" id="{4F3B11D9-22AC-41EB-A687-78936D2E3A75}"/>
              </a:ext>
            </a:extLst>
          </p:cNvPr>
          <p:cNvPicPr>
            <a:picLocks noChangeAspect="1"/>
          </p:cNvPicPr>
          <p:nvPr/>
        </p:nvPicPr>
        <p:blipFill>
          <a:blip r:embed="rId2"/>
          <a:stretch>
            <a:fillRect/>
          </a:stretch>
        </p:blipFill>
        <p:spPr>
          <a:xfrm>
            <a:off x="2052831" y="3632134"/>
            <a:ext cx="5019675" cy="3076575"/>
          </a:xfrm>
          <a:prstGeom prst="rect">
            <a:avLst/>
          </a:prstGeom>
        </p:spPr>
      </p:pic>
    </p:spTree>
    <p:extLst>
      <p:ext uri="{BB962C8B-B14F-4D97-AF65-F5344CB8AC3E}">
        <p14:creationId xmlns:p14="http://schemas.microsoft.com/office/powerpoint/2010/main" val="152346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AC14-C540-4B65-BE5B-19364B379557}"/>
              </a:ext>
            </a:extLst>
          </p:cNvPr>
          <p:cNvSpPr>
            <a:spLocks noGrp="1"/>
          </p:cNvSpPr>
          <p:nvPr>
            <p:ph type="title"/>
          </p:nvPr>
        </p:nvSpPr>
        <p:spPr>
          <a:xfrm>
            <a:off x="628650" y="1"/>
            <a:ext cx="7886700" cy="342900"/>
          </a:xfrm>
        </p:spPr>
        <p:txBody>
          <a:bodyPr>
            <a:normAutofit fontScale="90000"/>
          </a:bodyPr>
          <a:lstStyle/>
          <a:p>
            <a:pPr algn="ctr"/>
            <a:r>
              <a:rPr lang="en-US" dirty="0"/>
              <a:t>FINE-TUNING WITH KADEE</a:t>
            </a:r>
          </a:p>
        </p:txBody>
      </p:sp>
      <p:sp>
        <p:nvSpPr>
          <p:cNvPr id="3" name="Content Placeholder 2">
            <a:extLst>
              <a:ext uri="{FF2B5EF4-FFF2-40B4-BE49-F238E27FC236}">
                <a16:creationId xmlns:a16="http://schemas.microsoft.com/office/drawing/2014/main" id="{FA225891-23B9-4D0F-B3ED-54D807D71FB4}"/>
              </a:ext>
            </a:extLst>
          </p:cNvPr>
          <p:cNvSpPr>
            <a:spLocks noGrp="1"/>
          </p:cNvSpPr>
          <p:nvPr>
            <p:ph idx="1"/>
          </p:nvPr>
        </p:nvSpPr>
        <p:spPr>
          <a:xfrm>
            <a:off x="628650" y="466725"/>
            <a:ext cx="7886700" cy="5710238"/>
          </a:xfrm>
        </p:spPr>
        <p:txBody>
          <a:bodyPr/>
          <a:lstStyle/>
          <a:p>
            <a:pPr marL="0" indent="0" algn="ctr">
              <a:buNone/>
            </a:pPr>
            <a:r>
              <a:rPr lang="en-US" dirty="0"/>
              <a:t>DO NOT Glue Styrene Reinforcer To Edge Of Floor! </a:t>
            </a:r>
          </a:p>
          <a:p>
            <a:pPr marL="0" indent="0" algn="ctr">
              <a:buNone/>
            </a:pPr>
            <a:endParaRPr lang="en-US" dirty="0"/>
          </a:p>
        </p:txBody>
      </p:sp>
      <p:pic>
        <p:nvPicPr>
          <p:cNvPr id="4" name="Content Placeholder 4">
            <a:extLst>
              <a:ext uri="{FF2B5EF4-FFF2-40B4-BE49-F238E27FC236}">
                <a16:creationId xmlns:a16="http://schemas.microsoft.com/office/drawing/2014/main" id="{CE8344A8-A812-4339-B4ED-D01986F6CF7D}"/>
              </a:ext>
            </a:extLst>
          </p:cNvPr>
          <p:cNvPicPr>
            <a:picLocks noChangeAspect="1"/>
          </p:cNvPicPr>
          <p:nvPr/>
        </p:nvPicPr>
        <p:blipFill>
          <a:blip r:embed="rId2"/>
          <a:stretch>
            <a:fillRect/>
          </a:stretch>
        </p:blipFill>
        <p:spPr>
          <a:xfrm>
            <a:off x="114300" y="828675"/>
            <a:ext cx="9096375" cy="5905500"/>
          </a:xfrm>
          <a:prstGeom prst="rect">
            <a:avLst/>
          </a:prstGeom>
        </p:spPr>
      </p:pic>
      <p:pic>
        <p:nvPicPr>
          <p:cNvPr id="5" name="Picture 4">
            <a:extLst>
              <a:ext uri="{FF2B5EF4-FFF2-40B4-BE49-F238E27FC236}">
                <a16:creationId xmlns:a16="http://schemas.microsoft.com/office/drawing/2014/main" id="{1A329F89-D60B-453A-8A40-9297A23CAA6B}"/>
              </a:ext>
            </a:extLst>
          </p:cNvPr>
          <p:cNvPicPr>
            <a:picLocks noChangeAspect="1"/>
          </p:cNvPicPr>
          <p:nvPr/>
        </p:nvPicPr>
        <p:blipFill>
          <a:blip r:embed="rId3"/>
          <a:stretch>
            <a:fillRect/>
          </a:stretch>
        </p:blipFill>
        <p:spPr>
          <a:xfrm>
            <a:off x="7239000" y="2924175"/>
            <a:ext cx="1714500" cy="1524000"/>
          </a:xfrm>
          <a:prstGeom prst="rect">
            <a:avLst/>
          </a:prstGeom>
        </p:spPr>
      </p:pic>
    </p:spTree>
    <p:extLst>
      <p:ext uri="{BB962C8B-B14F-4D97-AF65-F5344CB8AC3E}">
        <p14:creationId xmlns:p14="http://schemas.microsoft.com/office/powerpoint/2010/main" val="1117452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FINE-TUNING WITH KADEE</a:t>
            </a:r>
          </a:p>
        </p:txBody>
      </p:sp>
      <p:pic>
        <p:nvPicPr>
          <p:cNvPr id="1026" name="Picture 2" descr="50 Railroad signs and signals ideas | railroad, signs, railroad crossing  signs">
            <a:extLst>
              <a:ext uri="{FF2B5EF4-FFF2-40B4-BE49-F238E27FC236}">
                <a16:creationId xmlns:a16="http://schemas.microsoft.com/office/drawing/2014/main" id="{885C14B9-AAF0-4A43-B795-B79766AC45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541" y="1889091"/>
            <a:ext cx="4481563" cy="4603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285874"/>
          </a:xfrm>
        </p:spPr>
        <p:txBody>
          <a:bodyPr>
            <a:normAutofit/>
          </a:bodyPr>
          <a:lstStyle/>
          <a:p>
            <a:pPr algn="ctr"/>
            <a:r>
              <a:rPr lang="en-US" dirty="0"/>
              <a:t>FINE-TUNING WITH KADEE</a:t>
            </a:r>
          </a:p>
        </p:txBody>
      </p:sp>
      <p:pic>
        <p:nvPicPr>
          <p:cNvPr id="5" name="Content Placeholder 4">
            <a:extLst>
              <a:ext uri="{FF2B5EF4-FFF2-40B4-BE49-F238E27FC236}">
                <a16:creationId xmlns:a16="http://schemas.microsoft.com/office/drawing/2014/main" id="{49696263-5295-4AE3-B83E-329CF1FEAAA3}"/>
              </a:ext>
            </a:extLst>
          </p:cNvPr>
          <p:cNvPicPr>
            <a:picLocks noGrp="1" noChangeAspect="1"/>
          </p:cNvPicPr>
          <p:nvPr>
            <p:ph idx="1"/>
          </p:nvPr>
        </p:nvPicPr>
        <p:blipFill>
          <a:blip r:embed="rId2"/>
          <a:stretch>
            <a:fillRect/>
          </a:stretch>
        </p:blipFill>
        <p:spPr>
          <a:xfrm>
            <a:off x="0" y="1581150"/>
            <a:ext cx="8934450" cy="7800975"/>
          </a:xfrm>
        </p:spPr>
      </p:pic>
    </p:spTree>
    <p:extLst>
      <p:ext uri="{BB962C8B-B14F-4D97-AF65-F5344CB8AC3E}">
        <p14:creationId xmlns:p14="http://schemas.microsoft.com/office/powerpoint/2010/main" val="238200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01624"/>
          </a:xfrm>
        </p:spPr>
        <p:txBody>
          <a:bodyPr>
            <a:normAutofit fontScale="90000"/>
          </a:bodyPr>
          <a:lstStyle/>
          <a:p>
            <a:pPr algn="ctr"/>
            <a:r>
              <a:rPr lang="en-US" dirty="0"/>
              <a:t>FINE-TUNING WITH KADEE</a:t>
            </a:r>
          </a:p>
        </p:txBody>
      </p:sp>
      <p:sp>
        <p:nvSpPr>
          <p:cNvPr id="3" name="Content Placeholder 2"/>
          <p:cNvSpPr>
            <a:spLocks noGrp="1"/>
          </p:cNvSpPr>
          <p:nvPr>
            <p:ph idx="1"/>
          </p:nvPr>
        </p:nvSpPr>
        <p:spPr>
          <a:xfrm>
            <a:off x="152399" y="666751"/>
            <a:ext cx="8839202" cy="6191249"/>
          </a:xfrm>
        </p:spPr>
        <p:txBody>
          <a:bodyPr/>
          <a:lstStyle/>
          <a:p>
            <a:pPr algn="ctr">
              <a:buNone/>
            </a:pPr>
            <a:r>
              <a:rPr lang="en-US" dirty="0"/>
              <a:t>Steel Weight Comparison</a:t>
            </a:r>
          </a:p>
          <a:p>
            <a:pPr>
              <a:buNone/>
            </a:pPr>
            <a:r>
              <a:rPr lang="en-US" dirty="0"/>
              <a:t>The weight can be ground-out with a Dremel Tool, drilled with a Drill Press, or</a:t>
            </a:r>
          </a:p>
          <a:p>
            <a:pPr>
              <a:buNone/>
            </a:pPr>
            <a:r>
              <a:rPr lang="en-US" dirty="0"/>
              <a:t>Drilled with an electric drill. </a:t>
            </a:r>
          </a:p>
          <a:p>
            <a:pPr>
              <a:buNone/>
            </a:pPr>
            <a:endParaRPr lang="en-US" dirty="0"/>
          </a:p>
          <a:p>
            <a:pPr algn="ctr">
              <a:buNone/>
            </a:pPr>
            <a:endParaRPr lang="en-US" dirty="0"/>
          </a:p>
        </p:txBody>
      </p:sp>
      <p:pic>
        <p:nvPicPr>
          <p:cNvPr id="6146" name="Picture 2"/>
          <p:cNvPicPr>
            <a:picLocks noChangeAspect="1" noChangeArrowheads="1"/>
          </p:cNvPicPr>
          <p:nvPr/>
        </p:nvPicPr>
        <p:blipFill>
          <a:blip r:embed="rId2"/>
          <a:srcRect/>
          <a:stretch>
            <a:fillRect/>
          </a:stretch>
        </p:blipFill>
        <p:spPr bwMode="auto">
          <a:xfrm>
            <a:off x="152399" y="1875452"/>
            <a:ext cx="8886825" cy="5096847"/>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9867</TotalTime>
  <Words>2120</Words>
  <Application>Microsoft Office PowerPoint</Application>
  <PresentationFormat>On-screen Show (4:3)</PresentationFormat>
  <Paragraphs>302</Paragraphs>
  <Slides>70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Minion Pro</vt:lpstr>
      <vt:lpstr>Office Theme</vt:lpstr>
      <vt:lpstr>      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 This shows the milled/drilled weight on top of the un-milled/un-drilled Weight. </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In place of the #43 Drill Bit you will have a nail with tape on it.</vt:lpstr>
      <vt:lpstr>If using the #43 (The LARGER) Drill Bit, Place it perpendicular in the Coupler Pocket Hole.  Then, While Keeping the Coupler Pocket in the Center of the Frame, Twist Clockwise until you create a dimple in the plastic floor.</vt:lpstr>
      <vt:lpstr>If using the nail, place it perpendicular in the Coupler Pocket Hole.   Then, while keeping the Coupler Pocket in the center of the Frame, push hard enough to create a dimple in the plastic Floor.   </vt:lpstr>
      <vt:lpstr>FINE-TUNING WITH KADEE  </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Application of Liquid Styrene Cement (A learning Curve)</vt:lpstr>
      <vt:lpstr>Liquid Styrene Cement works through “Capillary Action”. This means that you use an applicator to apply cement to the plastic joint and allow the liquid to flow between the pieces.</vt:lpstr>
      <vt:lpstr>Notice how we’ve moved the paint brush along the plastic joint, allowing the liquid to flow.</vt:lpstr>
      <vt:lpstr>Lay out your 3 pieces of the Kadee #148 assembly  as shown.</vt:lpstr>
      <vt:lpstr>Place the Coupler in the Pocket with the Trip-Pin down.</vt:lpstr>
      <vt:lpstr>Note that the Coupler Lid has “Kadee” printed on 1 side.  This side MUST be facing outward or the Lid will not snap in place. Position the Lid on top of the opening, and with pressure, snap in place.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Without a snap-on lid you must hold the Coupler together.   Note that this Coupler droops.</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FINE-TUNING WITH KADEE</vt:lpstr>
      <vt:lpstr>A correctly weighted car will operate much better than a car that is too light.  A scale 40’ car is about 6” long and should weigh 4 ounces.  A scale 50’ car is about 7” long and should weigh 4.5 ounces.  This car was light and weight was added to it. </vt:lpstr>
      <vt:lpstr>A good way to add weight to a flat car, hopper car, or gondola is to add a load.  </vt:lpstr>
      <vt:lpstr>FINE-TUNING WITH KADEE</vt:lpstr>
      <vt:lpstr>FINE-TUNING WITH KADEE</vt:lpstr>
      <vt:lpstr>FINE-TUNING WITH KADEE</vt:lpstr>
      <vt:lpstr>FINE-TUNING WITH KADEE</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 GNALL</dc:creator>
  <cp:lastModifiedBy>Maureen Haugh</cp:lastModifiedBy>
  <cp:revision>189</cp:revision>
  <dcterms:created xsi:type="dcterms:W3CDTF">2023-01-23T23:45:30Z</dcterms:created>
  <dcterms:modified xsi:type="dcterms:W3CDTF">2023-01-26T16:32:48Z</dcterms:modified>
</cp:coreProperties>
</file>